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s/slide76.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83.xml" ContentType="application/vnd.openxmlformats-officedocument.presentationml.slide+xml"/>
  <Override PartName="/ppt/slideLayouts/slideLayout6.xml" ContentType="application/vnd.openxmlformats-officedocument.presentationml.slideLayout+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s/slide79.xml" ContentType="application/vnd.openxmlformats-officedocument.presentationml.slide+xml"/>
  <Override PartName="/ppt/slides/slide7.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68.xml" ContentType="application/vnd.openxmlformats-officedocument.presentationml.slide+xml"/>
  <Override PartName="/ppt/slides/slide77.xml" ContentType="application/vnd.openxmlformats-officedocument.presentationml.slide+xml"/>
  <Override PartName="/ppt/slides/slide88.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s/slide66.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slides/slide64.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93.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Override PartName="/ppt/slides/slide71.xml" ContentType="application/vnd.openxmlformats-officedocument.presentationml.slide+xml"/>
  <Override PartName="/ppt/slides/slide80.xml" ContentType="application/vnd.openxmlformats-officedocument.presentationml.slide+xml"/>
  <Override PartName="/ppt/slides/slide82.xml" ContentType="application/vnd.openxmlformats-officedocument.presentationml.slide+xml"/>
  <Override PartName="/ppt/slides/slide91.xml" ContentType="application/vnd.openxmlformats-officedocument.presentationml.slide+xml"/>
  <Override PartName="/ppt/slideLayouts/slideLayout3.xml" ContentType="application/vnd.openxmlformats-officedocument.presentationml.slideLayout+xml"/>
  <Default Extension="emf" ContentType="image/x-emf"/>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0.xml" ContentType="application/vnd.openxmlformats-officedocument.presentationml.slideLayout+xml"/>
  <Override PartName="/ppt/slides/slide89.xml" ContentType="application/vnd.openxmlformats-officedocument.presentationml.slide+xml"/>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slides/slide78.xml" ContentType="application/vnd.openxmlformats-officedocument.presentationml.slide+xml"/>
  <Override PartName="/ppt/slides/slide87.xml" ContentType="application/vnd.openxmlformats-officedocument.presentationml.slide+xml"/>
  <Override PartName="/ppt/handoutMasters/handoutMaster1.xml" ContentType="application/vnd.openxmlformats-officedocument.presentationml.handoutMaster+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s/slide92.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52" r:id="rId1"/>
  </p:sldMasterIdLst>
  <p:notesMasterIdLst>
    <p:notesMasterId r:id="rId95"/>
  </p:notesMasterIdLst>
  <p:handoutMasterIdLst>
    <p:handoutMasterId r:id="rId96"/>
  </p:handoutMasterIdLst>
  <p:sldIdLst>
    <p:sldId id="279" r:id="rId2"/>
    <p:sldId id="280" r:id="rId3"/>
    <p:sldId id="256" r:id="rId4"/>
    <p:sldId id="281" r:id="rId5"/>
    <p:sldId id="257" r:id="rId6"/>
    <p:sldId id="276" r:id="rId7"/>
    <p:sldId id="258" r:id="rId8"/>
    <p:sldId id="273" r:id="rId9"/>
    <p:sldId id="277" r:id="rId10"/>
    <p:sldId id="274" r:id="rId11"/>
    <p:sldId id="272" r:id="rId12"/>
    <p:sldId id="282" r:id="rId13"/>
    <p:sldId id="283" r:id="rId14"/>
    <p:sldId id="264" r:id="rId15"/>
    <p:sldId id="265" r:id="rId16"/>
    <p:sldId id="284" r:id="rId17"/>
    <p:sldId id="262" r:id="rId18"/>
    <p:sldId id="267" r:id="rId19"/>
    <p:sldId id="266" r:id="rId20"/>
    <p:sldId id="268" r:id="rId21"/>
    <p:sldId id="269" r:id="rId22"/>
    <p:sldId id="285" r:id="rId23"/>
    <p:sldId id="286" r:id="rId24"/>
    <p:sldId id="298" r:id="rId25"/>
    <p:sldId id="287" r:id="rId26"/>
    <p:sldId id="288" r:id="rId27"/>
    <p:sldId id="289" r:id="rId28"/>
    <p:sldId id="290" r:id="rId29"/>
    <p:sldId id="291" r:id="rId30"/>
    <p:sldId id="292" r:id="rId31"/>
    <p:sldId id="293" r:id="rId32"/>
    <p:sldId id="294" r:id="rId33"/>
    <p:sldId id="295" r:id="rId34"/>
    <p:sldId id="303" r:id="rId35"/>
    <p:sldId id="304" r:id="rId36"/>
    <p:sldId id="305" r:id="rId37"/>
    <p:sldId id="306" r:id="rId38"/>
    <p:sldId id="307" r:id="rId39"/>
    <p:sldId id="296" r:id="rId40"/>
    <p:sldId id="297" r:id="rId41"/>
    <p:sldId id="308" r:id="rId42"/>
    <p:sldId id="309" r:id="rId43"/>
    <p:sldId id="310" r:id="rId44"/>
    <p:sldId id="311" r:id="rId45"/>
    <p:sldId id="301" r:id="rId46"/>
    <p:sldId id="302" r:id="rId47"/>
    <p:sldId id="312" r:id="rId48"/>
    <p:sldId id="323" r:id="rId49"/>
    <p:sldId id="313" r:id="rId50"/>
    <p:sldId id="314" r:id="rId51"/>
    <p:sldId id="315" r:id="rId52"/>
    <p:sldId id="316" r:id="rId53"/>
    <p:sldId id="317" r:id="rId54"/>
    <p:sldId id="318" r:id="rId55"/>
    <p:sldId id="319" r:id="rId56"/>
    <p:sldId id="320" r:id="rId57"/>
    <p:sldId id="321" r:id="rId58"/>
    <p:sldId id="322" r:id="rId59"/>
    <p:sldId id="299" r:id="rId60"/>
    <p:sldId id="300" r:id="rId61"/>
    <p:sldId id="324" r:id="rId62"/>
    <p:sldId id="325" r:id="rId63"/>
    <p:sldId id="326" r:id="rId64"/>
    <p:sldId id="327" r:id="rId65"/>
    <p:sldId id="328" r:id="rId66"/>
    <p:sldId id="329" r:id="rId67"/>
    <p:sldId id="330" r:id="rId68"/>
    <p:sldId id="331" r:id="rId69"/>
    <p:sldId id="332" r:id="rId70"/>
    <p:sldId id="334" r:id="rId71"/>
    <p:sldId id="333" r:id="rId72"/>
    <p:sldId id="335" r:id="rId73"/>
    <p:sldId id="336" r:id="rId74"/>
    <p:sldId id="337" r:id="rId75"/>
    <p:sldId id="338" r:id="rId76"/>
    <p:sldId id="339" r:id="rId77"/>
    <p:sldId id="340" r:id="rId78"/>
    <p:sldId id="341" r:id="rId79"/>
    <p:sldId id="342" r:id="rId80"/>
    <p:sldId id="343" r:id="rId81"/>
    <p:sldId id="344" r:id="rId82"/>
    <p:sldId id="345" r:id="rId83"/>
    <p:sldId id="346" r:id="rId84"/>
    <p:sldId id="347" r:id="rId85"/>
    <p:sldId id="348" r:id="rId86"/>
    <p:sldId id="349" r:id="rId87"/>
    <p:sldId id="350" r:id="rId88"/>
    <p:sldId id="351" r:id="rId89"/>
    <p:sldId id="352" r:id="rId90"/>
    <p:sldId id="353" r:id="rId91"/>
    <p:sldId id="354" r:id="rId92"/>
    <p:sldId id="355" r:id="rId93"/>
    <p:sldId id="356" r:id="rId9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0099"/>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p:cViewPr varScale="1">
        <p:scale>
          <a:sx n="69" d="100"/>
          <a:sy n="69" d="100"/>
        </p:scale>
        <p:origin x="-516" y="-108"/>
      </p:cViewPr>
      <p:guideLst>
        <p:guide orient="horz" pos="2160"/>
        <p:guide pos="2880"/>
      </p:guideLst>
    </p:cSldViewPr>
  </p:slideViewPr>
  <p:notesTextViewPr>
    <p:cViewPr>
      <p:scale>
        <a:sx n="1" d="1"/>
        <a:sy n="1" d="1"/>
      </p:scale>
      <p:origin x="0" y="0"/>
    </p:cViewPr>
  </p:notesTextViewPr>
  <p:gridSpacing cx="78028800" cy="780288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97"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E04A2A0-3129-4150-9FF5-69488A2985A9}" type="datetimeFigureOut">
              <a:rPr lang="en-US" smtClean="0"/>
              <a:pPr/>
              <a:t>9/12/2020</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r>
              <a:rPr lang="en-US" smtClean="0"/>
              <a:t>By: Vaneeta M, Associate Prof, Dept of CSE, KSIT</a:t>
            </a: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690BBBEF-A984-43F6-A60E-32B7194615D5}" type="slidenum">
              <a:rPr lang="en-US" smtClean="0"/>
              <a:pPr/>
              <a:t>‹#›</a:t>
            </a:fld>
            <a:endParaRPr lang="en-US"/>
          </a:p>
        </p:txBody>
      </p:sp>
    </p:spTree>
    <p:extLst>
      <p:ext uri="{BB962C8B-B14F-4D97-AF65-F5344CB8AC3E}">
        <p14:creationId xmlns:p14="http://schemas.microsoft.com/office/powerpoint/2010/main" xmlns="" val="3065056016"/>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81756A0-0BED-409B-B288-41D0328A1B1F}" type="datetimeFigureOut">
              <a:rPr lang="en-US" smtClean="0"/>
              <a:pPr/>
              <a:t>9/12/2020</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r>
              <a:rPr lang="en-US" smtClean="0"/>
              <a:t>By: Vaneeta M, Associate Prof, Dept of CSE, KSIT</a:t>
            </a: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817B513-9E91-4AA6-BD90-91959F2DACAD}" type="slidenum">
              <a:rPr lang="en-US" smtClean="0"/>
              <a:pPr/>
              <a:t>‹#›</a:t>
            </a:fld>
            <a:endParaRPr lang="en-US"/>
          </a:p>
        </p:txBody>
      </p:sp>
    </p:spTree>
    <p:extLst>
      <p:ext uri="{BB962C8B-B14F-4D97-AF65-F5344CB8AC3E}">
        <p14:creationId xmlns:p14="http://schemas.microsoft.com/office/powerpoint/2010/main" xmlns="" val="953460791"/>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817B513-9E91-4AA6-BD90-91959F2DACAD}" type="slidenum">
              <a:rPr lang="en-US" smtClean="0"/>
              <a:pPr/>
              <a:t>7</a:t>
            </a:fld>
            <a:endParaRPr lang="en-US"/>
          </a:p>
        </p:txBody>
      </p:sp>
      <p:sp>
        <p:nvSpPr>
          <p:cNvPr id="6" name="Footer Placeholder 5"/>
          <p:cNvSpPr>
            <a:spLocks noGrp="1"/>
          </p:cNvSpPr>
          <p:nvPr>
            <p:ph type="ftr" sz="quarter" idx="11"/>
          </p:nvPr>
        </p:nvSpPr>
        <p:spPr/>
        <p:txBody>
          <a:bodyPr/>
          <a:lstStyle/>
          <a:p>
            <a:r>
              <a:rPr lang="en-US" smtClean="0"/>
              <a:t>By: Vaneeta M, Associate Prof, Dept of CSE, KSIT</a:t>
            </a:r>
            <a:endParaRPr lang="en-US"/>
          </a:p>
        </p:txBody>
      </p:sp>
    </p:spTree>
    <p:extLst>
      <p:ext uri="{BB962C8B-B14F-4D97-AF65-F5344CB8AC3E}">
        <p14:creationId xmlns:p14="http://schemas.microsoft.com/office/powerpoint/2010/main" xmlns="" val="20348538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DDC1C2DC-BB50-40CB-A01E-515E9B4B15FC}" type="datetime1">
              <a:rPr lang="en-US" smtClean="0"/>
              <a:t>9/12/2020</a:t>
            </a:fld>
            <a:endParaRPr lang="en-US"/>
          </a:p>
        </p:txBody>
      </p:sp>
      <p:sp>
        <p:nvSpPr>
          <p:cNvPr id="5" name="Footer Placeholder 4"/>
          <p:cNvSpPr>
            <a:spLocks noGrp="1"/>
          </p:cNvSpPr>
          <p:nvPr>
            <p:ph type="ftr" sz="quarter" idx="11"/>
          </p:nvPr>
        </p:nvSpPr>
        <p:spPr/>
        <p:txBody>
          <a:bodyPr/>
          <a:lstStyle/>
          <a:p>
            <a:r>
              <a:rPr lang="en-US" smtClean="0"/>
              <a:t>Dr Rekha B Venkatapur</a:t>
            </a:r>
            <a:endParaRPr lang="en-US"/>
          </a:p>
        </p:txBody>
      </p:sp>
      <p:sp>
        <p:nvSpPr>
          <p:cNvPr id="6" name="Slide Number Placeholder 5"/>
          <p:cNvSpPr>
            <a:spLocks noGrp="1"/>
          </p:cNvSpPr>
          <p:nvPr>
            <p:ph type="sldNum" sz="quarter" idx="12"/>
          </p:nvPr>
        </p:nvSpPr>
        <p:spPr/>
        <p:txBody>
          <a:bodyPr/>
          <a:lstStyle/>
          <a:p>
            <a:fld id="{BDA81EBD-E76A-4F41-A446-2C36F17D92D6}" type="slidenum">
              <a:rPr lang="en-US" smtClean="0"/>
              <a:pPr/>
              <a:t>‹#›</a:t>
            </a:fld>
            <a:endParaRPr lang="en-US"/>
          </a:p>
        </p:txBody>
      </p:sp>
    </p:spTree>
    <p:extLst>
      <p:ext uri="{BB962C8B-B14F-4D97-AF65-F5344CB8AC3E}">
        <p14:creationId xmlns:p14="http://schemas.microsoft.com/office/powerpoint/2010/main" xmlns="" val="30072152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155DD52-B5C2-4F43-AC02-EA712BF17FC8}" type="datetime1">
              <a:rPr lang="en-US" smtClean="0"/>
              <a:t>9/12/2020</a:t>
            </a:fld>
            <a:endParaRPr lang="en-US"/>
          </a:p>
        </p:txBody>
      </p:sp>
      <p:sp>
        <p:nvSpPr>
          <p:cNvPr id="5" name="Footer Placeholder 4"/>
          <p:cNvSpPr>
            <a:spLocks noGrp="1"/>
          </p:cNvSpPr>
          <p:nvPr>
            <p:ph type="ftr" sz="quarter" idx="11"/>
          </p:nvPr>
        </p:nvSpPr>
        <p:spPr/>
        <p:txBody>
          <a:bodyPr/>
          <a:lstStyle/>
          <a:p>
            <a:r>
              <a:rPr lang="en-US" smtClean="0"/>
              <a:t>Dr Rekha B Venkatapur</a:t>
            </a:r>
            <a:endParaRPr lang="en-US"/>
          </a:p>
        </p:txBody>
      </p:sp>
      <p:sp>
        <p:nvSpPr>
          <p:cNvPr id="6" name="Slide Number Placeholder 5"/>
          <p:cNvSpPr>
            <a:spLocks noGrp="1"/>
          </p:cNvSpPr>
          <p:nvPr>
            <p:ph type="sldNum" sz="quarter" idx="12"/>
          </p:nvPr>
        </p:nvSpPr>
        <p:spPr/>
        <p:txBody>
          <a:bodyPr/>
          <a:lstStyle/>
          <a:p>
            <a:fld id="{BDA81EBD-E76A-4F41-A446-2C36F17D92D6}" type="slidenum">
              <a:rPr lang="en-US" smtClean="0"/>
              <a:pPr/>
              <a:t>‹#›</a:t>
            </a:fld>
            <a:endParaRPr lang="en-US"/>
          </a:p>
        </p:txBody>
      </p:sp>
    </p:spTree>
    <p:extLst>
      <p:ext uri="{BB962C8B-B14F-4D97-AF65-F5344CB8AC3E}">
        <p14:creationId xmlns:p14="http://schemas.microsoft.com/office/powerpoint/2010/main" xmlns="" val="40133699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7A188D5-F117-447A-9D42-E642EF26404D}" type="datetime1">
              <a:rPr lang="en-US" smtClean="0"/>
              <a:t>9/12/2020</a:t>
            </a:fld>
            <a:endParaRPr lang="en-US"/>
          </a:p>
        </p:txBody>
      </p:sp>
      <p:sp>
        <p:nvSpPr>
          <p:cNvPr id="5" name="Footer Placeholder 4"/>
          <p:cNvSpPr>
            <a:spLocks noGrp="1"/>
          </p:cNvSpPr>
          <p:nvPr>
            <p:ph type="ftr" sz="quarter" idx="11"/>
          </p:nvPr>
        </p:nvSpPr>
        <p:spPr/>
        <p:txBody>
          <a:bodyPr/>
          <a:lstStyle/>
          <a:p>
            <a:r>
              <a:rPr lang="en-US" smtClean="0"/>
              <a:t>Dr Rekha B Venkatapur</a:t>
            </a:r>
            <a:endParaRPr lang="en-US"/>
          </a:p>
        </p:txBody>
      </p:sp>
      <p:sp>
        <p:nvSpPr>
          <p:cNvPr id="6" name="Slide Number Placeholder 5"/>
          <p:cNvSpPr>
            <a:spLocks noGrp="1"/>
          </p:cNvSpPr>
          <p:nvPr>
            <p:ph type="sldNum" sz="quarter" idx="12"/>
          </p:nvPr>
        </p:nvSpPr>
        <p:spPr/>
        <p:txBody>
          <a:bodyPr/>
          <a:lstStyle/>
          <a:p>
            <a:fld id="{BDA81EBD-E76A-4F41-A446-2C36F17D92D6}" type="slidenum">
              <a:rPr lang="en-US" smtClean="0"/>
              <a:pPr/>
              <a:t>‹#›</a:t>
            </a:fld>
            <a:endParaRPr lang="en-US"/>
          </a:p>
        </p:txBody>
      </p:sp>
    </p:spTree>
    <p:extLst>
      <p:ext uri="{BB962C8B-B14F-4D97-AF65-F5344CB8AC3E}">
        <p14:creationId xmlns:p14="http://schemas.microsoft.com/office/powerpoint/2010/main" xmlns="" val="28265073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D45C6E2-B893-45F8-AFF5-63DC6ED1E7DC}" type="datetime1">
              <a:rPr lang="en-US" smtClean="0"/>
              <a:t>9/12/2020</a:t>
            </a:fld>
            <a:endParaRPr lang="en-US"/>
          </a:p>
        </p:txBody>
      </p:sp>
      <p:sp>
        <p:nvSpPr>
          <p:cNvPr id="5" name="Footer Placeholder 4"/>
          <p:cNvSpPr>
            <a:spLocks noGrp="1"/>
          </p:cNvSpPr>
          <p:nvPr>
            <p:ph type="ftr" sz="quarter" idx="11"/>
          </p:nvPr>
        </p:nvSpPr>
        <p:spPr/>
        <p:txBody>
          <a:bodyPr/>
          <a:lstStyle/>
          <a:p>
            <a:r>
              <a:rPr lang="en-US" smtClean="0"/>
              <a:t>Dr Rekha B Venkatapur</a:t>
            </a:r>
            <a:endParaRPr lang="en-US"/>
          </a:p>
        </p:txBody>
      </p:sp>
      <p:sp>
        <p:nvSpPr>
          <p:cNvPr id="6" name="Slide Number Placeholder 5"/>
          <p:cNvSpPr>
            <a:spLocks noGrp="1"/>
          </p:cNvSpPr>
          <p:nvPr>
            <p:ph type="sldNum" sz="quarter" idx="12"/>
          </p:nvPr>
        </p:nvSpPr>
        <p:spPr/>
        <p:txBody>
          <a:bodyPr/>
          <a:lstStyle/>
          <a:p>
            <a:fld id="{BDA81EBD-E76A-4F41-A446-2C36F17D92D6}" type="slidenum">
              <a:rPr lang="en-US" smtClean="0"/>
              <a:pPr/>
              <a:t>‹#›</a:t>
            </a:fld>
            <a:endParaRPr lang="en-US"/>
          </a:p>
        </p:txBody>
      </p:sp>
    </p:spTree>
    <p:extLst>
      <p:ext uri="{BB962C8B-B14F-4D97-AF65-F5344CB8AC3E}">
        <p14:creationId xmlns:p14="http://schemas.microsoft.com/office/powerpoint/2010/main" xmlns="" val="8304709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F7A1248-7E7F-4110-8F1D-17D0F9400C26}" type="datetime1">
              <a:rPr lang="en-US" smtClean="0"/>
              <a:t>9/12/2020</a:t>
            </a:fld>
            <a:endParaRPr lang="en-US"/>
          </a:p>
        </p:txBody>
      </p:sp>
      <p:sp>
        <p:nvSpPr>
          <p:cNvPr id="5" name="Footer Placeholder 4"/>
          <p:cNvSpPr>
            <a:spLocks noGrp="1"/>
          </p:cNvSpPr>
          <p:nvPr>
            <p:ph type="ftr" sz="quarter" idx="11"/>
          </p:nvPr>
        </p:nvSpPr>
        <p:spPr/>
        <p:txBody>
          <a:bodyPr/>
          <a:lstStyle/>
          <a:p>
            <a:r>
              <a:rPr lang="en-US" smtClean="0"/>
              <a:t>Dr Rekha B Venkatapur</a:t>
            </a:r>
            <a:endParaRPr lang="en-US"/>
          </a:p>
        </p:txBody>
      </p:sp>
      <p:sp>
        <p:nvSpPr>
          <p:cNvPr id="6" name="Slide Number Placeholder 5"/>
          <p:cNvSpPr>
            <a:spLocks noGrp="1"/>
          </p:cNvSpPr>
          <p:nvPr>
            <p:ph type="sldNum" sz="quarter" idx="12"/>
          </p:nvPr>
        </p:nvSpPr>
        <p:spPr/>
        <p:txBody>
          <a:bodyPr/>
          <a:lstStyle/>
          <a:p>
            <a:fld id="{BDA81EBD-E76A-4F41-A446-2C36F17D92D6}" type="slidenum">
              <a:rPr lang="en-US" smtClean="0"/>
              <a:pPr/>
              <a:t>‹#›</a:t>
            </a:fld>
            <a:endParaRPr lang="en-US"/>
          </a:p>
        </p:txBody>
      </p:sp>
    </p:spTree>
    <p:extLst>
      <p:ext uri="{BB962C8B-B14F-4D97-AF65-F5344CB8AC3E}">
        <p14:creationId xmlns:p14="http://schemas.microsoft.com/office/powerpoint/2010/main" xmlns="" val="32017861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0B8B7BA-86A2-4272-BB03-7842C45BAAD2}" type="datetime1">
              <a:rPr lang="en-US" smtClean="0"/>
              <a:t>9/12/2020</a:t>
            </a:fld>
            <a:endParaRPr lang="en-US"/>
          </a:p>
        </p:txBody>
      </p:sp>
      <p:sp>
        <p:nvSpPr>
          <p:cNvPr id="6" name="Footer Placeholder 5"/>
          <p:cNvSpPr>
            <a:spLocks noGrp="1"/>
          </p:cNvSpPr>
          <p:nvPr>
            <p:ph type="ftr" sz="quarter" idx="11"/>
          </p:nvPr>
        </p:nvSpPr>
        <p:spPr/>
        <p:txBody>
          <a:bodyPr/>
          <a:lstStyle/>
          <a:p>
            <a:r>
              <a:rPr lang="en-US" smtClean="0"/>
              <a:t>Dr Rekha B Venkatapur</a:t>
            </a:r>
            <a:endParaRPr lang="en-US"/>
          </a:p>
        </p:txBody>
      </p:sp>
      <p:sp>
        <p:nvSpPr>
          <p:cNvPr id="7" name="Slide Number Placeholder 6"/>
          <p:cNvSpPr>
            <a:spLocks noGrp="1"/>
          </p:cNvSpPr>
          <p:nvPr>
            <p:ph type="sldNum" sz="quarter" idx="12"/>
          </p:nvPr>
        </p:nvSpPr>
        <p:spPr/>
        <p:txBody>
          <a:bodyPr/>
          <a:lstStyle/>
          <a:p>
            <a:fld id="{BDA81EBD-E76A-4F41-A446-2C36F17D92D6}" type="slidenum">
              <a:rPr lang="en-US" smtClean="0"/>
              <a:pPr/>
              <a:t>‹#›</a:t>
            </a:fld>
            <a:endParaRPr lang="en-US"/>
          </a:p>
        </p:txBody>
      </p:sp>
    </p:spTree>
    <p:extLst>
      <p:ext uri="{BB962C8B-B14F-4D97-AF65-F5344CB8AC3E}">
        <p14:creationId xmlns:p14="http://schemas.microsoft.com/office/powerpoint/2010/main" xmlns="" val="3244588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96B528C5-F51F-4284-A150-A73D90991783}" type="datetime1">
              <a:rPr lang="en-US" smtClean="0"/>
              <a:t>9/12/2020</a:t>
            </a:fld>
            <a:endParaRPr lang="en-US"/>
          </a:p>
        </p:txBody>
      </p:sp>
      <p:sp>
        <p:nvSpPr>
          <p:cNvPr id="8" name="Footer Placeholder 7"/>
          <p:cNvSpPr>
            <a:spLocks noGrp="1"/>
          </p:cNvSpPr>
          <p:nvPr>
            <p:ph type="ftr" sz="quarter" idx="11"/>
          </p:nvPr>
        </p:nvSpPr>
        <p:spPr/>
        <p:txBody>
          <a:bodyPr/>
          <a:lstStyle/>
          <a:p>
            <a:r>
              <a:rPr lang="en-US" smtClean="0"/>
              <a:t>Dr Rekha B Venkatapur</a:t>
            </a:r>
            <a:endParaRPr lang="en-US"/>
          </a:p>
        </p:txBody>
      </p:sp>
      <p:sp>
        <p:nvSpPr>
          <p:cNvPr id="9" name="Slide Number Placeholder 8"/>
          <p:cNvSpPr>
            <a:spLocks noGrp="1"/>
          </p:cNvSpPr>
          <p:nvPr>
            <p:ph type="sldNum" sz="quarter" idx="12"/>
          </p:nvPr>
        </p:nvSpPr>
        <p:spPr/>
        <p:txBody>
          <a:bodyPr/>
          <a:lstStyle/>
          <a:p>
            <a:fld id="{BDA81EBD-E76A-4F41-A446-2C36F17D92D6}" type="slidenum">
              <a:rPr lang="en-US" smtClean="0"/>
              <a:pPr/>
              <a:t>‹#›</a:t>
            </a:fld>
            <a:endParaRPr lang="en-US"/>
          </a:p>
        </p:txBody>
      </p:sp>
    </p:spTree>
    <p:extLst>
      <p:ext uri="{BB962C8B-B14F-4D97-AF65-F5344CB8AC3E}">
        <p14:creationId xmlns:p14="http://schemas.microsoft.com/office/powerpoint/2010/main" xmlns="" val="24541014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46595F73-B48D-46D7-8B6C-9A12F5CEC7E2}" type="datetime1">
              <a:rPr lang="en-US" smtClean="0"/>
              <a:t>9/12/2020</a:t>
            </a:fld>
            <a:endParaRPr lang="en-US"/>
          </a:p>
        </p:txBody>
      </p:sp>
      <p:sp>
        <p:nvSpPr>
          <p:cNvPr id="4" name="Footer Placeholder 3"/>
          <p:cNvSpPr>
            <a:spLocks noGrp="1"/>
          </p:cNvSpPr>
          <p:nvPr>
            <p:ph type="ftr" sz="quarter" idx="11"/>
          </p:nvPr>
        </p:nvSpPr>
        <p:spPr/>
        <p:txBody>
          <a:bodyPr/>
          <a:lstStyle/>
          <a:p>
            <a:r>
              <a:rPr lang="en-US" smtClean="0"/>
              <a:t>Dr Rekha B Venkatapur</a:t>
            </a:r>
            <a:endParaRPr lang="en-US"/>
          </a:p>
        </p:txBody>
      </p:sp>
      <p:sp>
        <p:nvSpPr>
          <p:cNvPr id="5" name="Slide Number Placeholder 4"/>
          <p:cNvSpPr>
            <a:spLocks noGrp="1"/>
          </p:cNvSpPr>
          <p:nvPr>
            <p:ph type="sldNum" sz="quarter" idx="12"/>
          </p:nvPr>
        </p:nvSpPr>
        <p:spPr/>
        <p:txBody>
          <a:bodyPr/>
          <a:lstStyle/>
          <a:p>
            <a:fld id="{BDA81EBD-E76A-4F41-A446-2C36F17D92D6}" type="slidenum">
              <a:rPr lang="en-US" smtClean="0"/>
              <a:pPr/>
              <a:t>‹#›</a:t>
            </a:fld>
            <a:endParaRPr lang="en-US"/>
          </a:p>
        </p:txBody>
      </p:sp>
    </p:spTree>
    <p:extLst>
      <p:ext uri="{BB962C8B-B14F-4D97-AF65-F5344CB8AC3E}">
        <p14:creationId xmlns:p14="http://schemas.microsoft.com/office/powerpoint/2010/main" xmlns="" val="19795129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4E26516-BA46-40C5-BFF9-19D79A95D3B0}" type="datetime1">
              <a:rPr lang="en-US" smtClean="0"/>
              <a:t>9/12/2020</a:t>
            </a:fld>
            <a:endParaRPr lang="en-US"/>
          </a:p>
        </p:txBody>
      </p:sp>
      <p:sp>
        <p:nvSpPr>
          <p:cNvPr id="3" name="Footer Placeholder 2"/>
          <p:cNvSpPr>
            <a:spLocks noGrp="1"/>
          </p:cNvSpPr>
          <p:nvPr>
            <p:ph type="ftr" sz="quarter" idx="11"/>
          </p:nvPr>
        </p:nvSpPr>
        <p:spPr/>
        <p:txBody>
          <a:bodyPr/>
          <a:lstStyle/>
          <a:p>
            <a:r>
              <a:rPr lang="en-US" smtClean="0"/>
              <a:t>Dr Rekha B Venkatapur</a:t>
            </a:r>
            <a:endParaRPr lang="en-US"/>
          </a:p>
        </p:txBody>
      </p:sp>
      <p:sp>
        <p:nvSpPr>
          <p:cNvPr id="4" name="Slide Number Placeholder 3"/>
          <p:cNvSpPr>
            <a:spLocks noGrp="1"/>
          </p:cNvSpPr>
          <p:nvPr>
            <p:ph type="sldNum" sz="quarter" idx="12"/>
          </p:nvPr>
        </p:nvSpPr>
        <p:spPr/>
        <p:txBody>
          <a:bodyPr/>
          <a:lstStyle/>
          <a:p>
            <a:fld id="{BDA81EBD-E76A-4F41-A446-2C36F17D92D6}" type="slidenum">
              <a:rPr lang="en-US" smtClean="0"/>
              <a:pPr/>
              <a:t>‹#›</a:t>
            </a:fld>
            <a:endParaRPr lang="en-US"/>
          </a:p>
        </p:txBody>
      </p:sp>
    </p:spTree>
    <p:extLst>
      <p:ext uri="{BB962C8B-B14F-4D97-AF65-F5344CB8AC3E}">
        <p14:creationId xmlns:p14="http://schemas.microsoft.com/office/powerpoint/2010/main" xmlns="" val="18802971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71C2DDC-4552-4AA4-ADEE-0CAED1C08B6D}" type="datetime1">
              <a:rPr lang="en-US" smtClean="0"/>
              <a:t>9/12/2020</a:t>
            </a:fld>
            <a:endParaRPr lang="en-US"/>
          </a:p>
        </p:txBody>
      </p:sp>
      <p:sp>
        <p:nvSpPr>
          <p:cNvPr id="6" name="Footer Placeholder 5"/>
          <p:cNvSpPr>
            <a:spLocks noGrp="1"/>
          </p:cNvSpPr>
          <p:nvPr>
            <p:ph type="ftr" sz="quarter" idx="11"/>
          </p:nvPr>
        </p:nvSpPr>
        <p:spPr/>
        <p:txBody>
          <a:bodyPr/>
          <a:lstStyle/>
          <a:p>
            <a:r>
              <a:rPr lang="en-US" smtClean="0"/>
              <a:t>Dr Rekha B Venkatapur</a:t>
            </a:r>
            <a:endParaRPr lang="en-US"/>
          </a:p>
        </p:txBody>
      </p:sp>
      <p:sp>
        <p:nvSpPr>
          <p:cNvPr id="7" name="Slide Number Placeholder 6"/>
          <p:cNvSpPr>
            <a:spLocks noGrp="1"/>
          </p:cNvSpPr>
          <p:nvPr>
            <p:ph type="sldNum" sz="quarter" idx="12"/>
          </p:nvPr>
        </p:nvSpPr>
        <p:spPr/>
        <p:txBody>
          <a:bodyPr/>
          <a:lstStyle/>
          <a:p>
            <a:fld id="{BDA81EBD-E76A-4F41-A446-2C36F17D92D6}" type="slidenum">
              <a:rPr lang="en-US" smtClean="0"/>
              <a:pPr/>
              <a:t>‹#›</a:t>
            </a:fld>
            <a:endParaRPr lang="en-US"/>
          </a:p>
        </p:txBody>
      </p:sp>
    </p:spTree>
    <p:extLst>
      <p:ext uri="{BB962C8B-B14F-4D97-AF65-F5344CB8AC3E}">
        <p14:creationId xmlns:p14="http://schemas.microsoft.com/office/powerpoint/2010/main" xmlns="" val="27305183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083106A-88B9-411E-A718-29664D71E80E}" type="datetime1">
              <a:rPr lang="en-US" smtClean="0"/>
              <a:t>9/12/2020</a:t>
            </a:fld>
            <a:endParaRPr lang="en-US"/>
          </a:p>
        </p:txBody>
      </p:sp>
      <p:sp>
        <p:nvSpPr>
          <p:cNvPr id="6" name="Footer Placeholder 5"/>
          <p:cNvSpPr>
            <a:spLocks noGrp="1"/>
          </p:cNvSpPr>
          <p:nvPr>
            <p:ph type="ftr" sz="quarter" idx="11"/>
          </p:nvPr>
        </p:nvSpPr>
        <p:spPr/>
        <p:txBody>
          <a:bodyPr/>
          <a:lstStyle/>
          <a:p>
            <a:r>
              <a:rPr lang="en-US" smtClean="0"/>
              <a:t>Dr Rekha B Venkatapur</a:t>
            </a:r>
            <a:endParaRPr lang="en-US"/>
          </a:p>
        </p:txBody>
      </p:sp>
      <p:sp>
        <p:nvSpPr>
          <p:cNvPr id="7" name="Slide Number Placeholder 6"/>
          <p:cNvSpPr>
            <a:spLocks noGrp="1"/>
          </p:cNvSpPr>
          <p:nvPr>
            <p:ph type="sldNum" sz="quarter" idx="12"/>
          </p:nvPr>
        </p:nvSpPr>
        <p:spPr/>
        <p:txBody>
          <a:bodyPr/>
          <a:lstStyle/>
          <a:p>
            <a:fld id="{BDA81EBD-E76A-4F41-A446-2C36F17D92D6}" type="slidenum">
              <a:rPr lang="en-US" smtClean="0"/>
              <a:pPr/>
              <a:t>‹#›</a:t>
            </a:fld>
            <a:endParaRPr lang="en-US"/>
          </a:p>
        </p:txBody>
      </p:sp>
    </p:spTree>
    <p:extLst>
      <p:ext uri="{BB962C8B-B14F-4D97-AF65-F5344CB8AC3E}">
        <p14:creationId xmlns:p14="http://schemas.microsoft.com/office/powerpoint/2010/main" xmlns="" val="3163820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E9A8DA5-B058-4272-A61D-D2C737DD1E8B}" type="datetime1">
              <a:rPr lang="en-US" smtClean="0"/>
              <a:t>9/12/2020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smtClean="0"/>
              <a:t>Dr Rekha B Venkatapur</a:t>
            </a: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DA81EBD-E76A-4F41-A446-2C36F17D92D6}" type="slidenum">
              <a:rPr lang="en-US" smtClean="0"/>
              <a:pPr/>
              <a:t>‹#›</a:t>
            </a:fld>
            <a:endParaRPr lang="en-US"/>
          </a:p>
        </p:txBody>
      </p:sp>
    </p:spTree>
    <p:extLst>
      <p:ext uri="{BB962C8B-B14F-4D97-AF65-F5344CB8AC3E}">
        <p14:creationId xmlns:p14="http://schemas.microsoft.com/office/powerpoint/2010/main" xmlns="" val="2735775852"/>
      </p:ext>
    </p:extLst>
  </p:cSld>
  <p:clrMap bg1="lt1" tx1="dk1" bg2="lt2" tx2="dk2" accent1="accent1" accent2="accent2" accent3="accent3" accent4="accent4" accent5="accent5" accent6="accent6" hlink="hlink" folHlink="folHlink"/>
  <p:sldLayoutIdLst>
    <p:sldLayoutId id="2147483853" r:id="rId1"/>
    <p:sldLayoutId id="2147483854" r:id="rId2"/>
    <p:sldLayoutId id="2147483855" r:id="rId3"/>
    <p:sldLayoutId id="2147483856" r:id="rId4"/>
    <p:sldLayoutId id="2147483857" r:id="rId5"/>
    <p:sldLayoutId id="2147483858" r:id="rId6"/>
    <p:sldLayoutId id="2147483859" r:id="rId7"/>
    <p:sldLayoutId id="2147483860" r:id="rId8"/>
    <p:sldLayoutId id="2147483861" r:id="rId9"/>
    <p:sldLayoutId id="2147483862" r:id="rId10"/>
    <p:sldLayoutId id="2147483863" r:id="rId11"/>
  </p:sldLayoutIdLst>
  <p:hf hd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792162"/>
          </a:xfrm>
        </p:spPr>
        <p:txBody>
          <a:bodyPr>
            <a:noAutofit/>
          </a:bodyPr>
          <a:lstStyle/>
          <a:p>
            <a:r>
              <a:rPr lang="en-US" sz="3600" b="1" dirty="0" smtClean="0">
                <a:solidFill>
                  <a:srgbClr val="7030A0"/>
                </a:solidFill>
              </a:rPr>
              <a:t>K S Institute of Technology</a:t>
            </a:r>
            <a:br>
              <a:rPr lang="en-US" sz="3600" b="1" dirty="0" smtClean="0">
                <a:solidFill>
                  <a:srgbClr val="7030A0"/>
                </a:solidFill>
              </a:rPr>
            </a:br>
            <a:r>
              <a:rPr lang="en-US" sz="2800" b="1" dirty="0" smtClean="0">
                <a:solidFill>
                  <a:srgbClr val="7030A0"/>
                </a:solidFill>
              </a:rPr>
              <a:t>Department of Computer Science and Engineering</a:t>
            </a:r>
            <a:endParaRPr lang="en-US" sz="2800" b="1" dirty="0">
              <a:solidFill>
                <a:srgbClr val="7030A0"/>
              </a:solidFill>
            </a:endParaRPr>
          </a:p>
        </p:txBody>
      </p:sp>
      <p:sp>
        <p:nvSpPr>
          <p:cNvPr id="3" name="Content Placeholder 2"/>
          <p:cNvSpPr>
            <a:spLocks noGrp="1"/>
          </p:cNvSpPr>
          <p:nvPr>
            <p:ph idx="1"/>
          </p:nvPr>
        </p:nvSpPr>
        <p:spPr>
          <a:xfrm>
            <a:off x="457200" y="1295400"/>
            <a:ext cx="8229600" cy="5562599"/>
          </a:xfrm>
        </p:spPr>
        <p:txBody>
          <a:bodyPr>
            <a:normAutofit/>
          </a:bodyPr>
          <a:lstStyle/>
          <a:p>
            <a:pPr marL="0" indent="0" algn="ctr">
              <a:buNone/>
            </a:pPr>
            <a:r>
              <a:rPr lang="en-US" b="1" dirty="0" smtClean="0">
                <a:solidFill>
                  <a:srgbClr val="CC0099"/>
                </a:solidFill>
              </a:rPr>
              <a:t>Welcome to</a:t>
            </a:r>
          </a:p>
          <a:p>
            <a:pPr marL="0" indent="0" algn="ctr">
              <a:buNone/>
            </a:pPr>
            <a:r>
              <a:rPr lang="en-US" b="1" dirty="0" smtClean="0">
                <a:solidFill>
                  <a:srgbClr val="CC0099"/>
                </a:solidFill>
              </a:rPr>
              <a:t>2020-21 Odd Semester </a:t>
            </a:r>
            <a:endParaRPr lang="en-US" b="1" dirty="0" smtClean="0">
              <a:solidFill>
                <a:srgbClr val="CC0099"/>
              </a:solidFill>
            </a:endParaRPr>
          </a:p>
          <a:p>
            <a:pPr marL="0" indent="0" algn="ctr">
              <a:buNone/>
            </a:pPr>
            <a:r>
              <a:rPr lang="en-US" b="1" dirty="0" smtClean="0">
                <a:solidFill>
                  <a:srgbClr val="CC0099"/>
                </a:solidFill>
              </a:rPr>
              <a:t>5</a:t>
            </a:r>
            <a:r>
              <a:rPr lang="en-US" b="1" baseline="30000" dirty="0" smtClean="0">
                <a:solidFill>
                  <a:srgbClr val="CC0099"/>
                </a:solidFill>
              </a:rPr>
              <a:t>th</a:t>
            </a:r>
            <a:r>
              <a:rPr lang="en-US" b="1" dirty="0" smtClean="0">
                <a:solidFill>
                  <a:srgbClr val="CC0099"/>
                </a:solidFill>
              </a:rPr>
              <a:t> B</a:t>
            </a:r>
            <a:endParaRPr lang="en-US" b="1" dirty="0" smtClean="0">
              <a:solidFill>
                <a:srgbClr val="CC0099"/>
              </a:solidFill>
            </a:endParaRPr>
          </a:p>
          <a:p>
            <a:pPr marL="0" indent="0" algn="ctr">
              <a:buNone/>
            </a:pPr>
            <a:r>
              <a:rPr lang="en-US" b="1" dirty="0" smtClean="0">
                <a:solidFill>
                  <a:srgbClr val="CC0099"/>
                </a:solidFill>
              </a:rPr>
              <a:t>Online </a:t>
            </a:r>
            <a:r>
              <a:rPr lang="en-US" b="1" dirty="0" smtClean="0">
                <a:solidFill>
                  <a:srgbClr val="CC0099"/>
                </a:solidFill>
              </a:rPr>
              <a:t>Class </a:t>
            </a:r>
          </a:p>
          <a:p>
            <a:pPr marL="0" indent="0" algn="ctr">
              <a:buNone/>
            </a:pPr>
            <a:r>
              <a:rPr lang="en-US" b="1" dirty="0" smtClean="0">
                <a:solidFill>
                  <a:srgbClr val="CC0099"/>
                </a:solidFill>
              </a:rPr>
              <a:t>On </a:t>
            </a:r>
            <a:endParaRPr lang="en-US" b="1" dirty="0" smtClean="0">
              <a:solidFill>
                <a:srgbClr val="CC0099"/>
              </a:solidFill>
            </a:endParaRPr>
          </a:p>
          <a:p>
            <a:pPr marL="0" indent="0" algn="ctr">
              <a:buNone/>
            </a:pPr>
            <a:r>
              <a:rPr lang="en-US" sz="3600" b="1" dirty="0" smtClean="0">
                <a:solidFill>
                  <a:srgbClr val="CC0099"/>
                </a:solidFill>
              </a:rPr>
              <a:t>Course Name : UNIX </a:t>
            </a:r>
            <a:r>
              <a:rPr lang="en-US" sz="3600" b="1" dirty="0" smtClean="0">
                <a:solidFill>
                  <a:srgbClr val="CC0099"/>
                </a:solidFill>
              </a:rPr>
              <a:t>Programming</a:t>
            </a:r>
          </a:p>
          <a:p>
            <a:pPr marL="0" indent="0" algn="ctr">
              <a:buNone/>
            </a:pPr>
            <a:r>
              <a:rPr lang="en-US" sz="3600" b="1" dirty="0" smtClean="0">
                <a:solidFill>
                  <a:srgbClr val="CC0099"/>
                </a:solidFill>
              </a:rPr>
              <a:t>Course Code:18CS56</a:t>
            </a:r>
          </a:p>
          <a:p>
            <a:pPr marL="0" indent="0" algn="ctr">
              <a:buNone/>
            </a:pPr>
            <a:endParaRPr lang="en-US" sz="3600" b="1" dirty="0" smtClean="0">
              <a:solidFill>
                <a:srgbClr val="CC0099"/>
              </a:solidFill>
            </a:endParaRPr>
          </a:p>
          <a:p>
            <a:pPr marL="0" indent="0" algn="ctr">
              <a:buNone/>
            </a:pPr>
            <a:endParaRPr lang="en-US" sz="3600" b="1" dirty="0" smtClean="0">
              <a:solidFill>
                <a:srgbClr val="CC0099"/>
              </a:solidFill>
            </a:endParaRPr>
          </a:p>
          <a:p>
            <a:pPr marL="0" indent="0" algn="ctr">
              <a:buNone/>
            </a:pPr>
            <a:endParaRPr lang="en-US" sz="3600" b="1" dirty="0" smtClean="0">
              <a:solidFill>
                <a:srgbClr val="CC0099"/>
              </a:solidFill>
            </a:endParaRPr>
          </a:p>
          <a:p>
            <a:pPr marL="0" indent="0" algn="ctr">
              <a:buNone/>
            </a:pPr>
            <a:endParaRPr lang="en-US" sz="3600" b="1" dirty="0" smtClean="0">
              <a:solidFill>
                <a:srgbClr val="CC0099"/>
              </a:solidFill>
            </a:endParaRPr>
          </a:p>
          <a:p>
            <a:pPr marL="0" indent="0" algn="ctr">
              <a:buNone/>
            </a:pPr>
            <a:endParaRPr lang="en-US" sz="3600" b="1" dirty="0">
              <a:solidFill>
                <a:srgbClr val="CC0099"/>
              </a:solidFill>
            </a:endParaRPr>
          </a:p>
        </p:txBody>
      </p:sp>
      <p:sp>
        <p:nvSpPr>
          <p:cNvPr id="5" name="Slide Number Placeholder 4"/>
          <p:cNvSpPr>
            <a:spLocks noGrp="1"/>
          </p:cNvSpPr>
          <p:nvPr>
            <p:ph type="sldNum" sz="quarter" idx="12"/>
          </p:nvPr>
        </p:nvSpPr>
        <p:spPr/>
        <p:txBody>
          <a:bodyPr/>
          <a:lstStyle/>
          <a:p>
            <a:fld id="{BDA81EBD-E76A-4F41-A446-2C36F17D92D6}" type="slidenum">
              <a:rPr lang="en-US" smtClean="0"/>
              <a:pPr/>
              <a:t>1</a:t>
            </a:fld>
            <a:endParaRPr lang="en-US"/>
          </a:p>
        </p:txBody>
      </p:sp>
      <p:sp>
        <p:nvSpPr>
          <p:cNvPr id="7" name="Footer Placeholder 6"/>
          <p:cNvSpPr>
            <a:spLocks noGrp="1"/>
          </p:cNvSpPr>
          <p:nvPr>
            <p:ph type="ftr" sz="quarter" idx="11"/>
          </p:nvPr>
        </p:nvSpPr>
        <p:spPr/>
        <p:txBody>
          <a:bodyPr/>
          <a:lstStyle/>
          <a:p>
            <a:r>
              <a:rPr lang="en-US" smtClean="0"/>
              <a:t>Dr Rekha B Venkatapur</a:t>
            </a:r>
            <a:endParaRPr lang="en-US"/>
          </a:p>
        </p:txBody>
      </p:sp>
    </p:spTree>
    <p:extLst>
      <p:ext uri="{BB962C8B-B14F-4D97-AF65-F5344CB8AC3E}">
        <p14:creationId xmlns:p14="http://schemas.microsoft.com/office/powerpoint/2010/main" xmlns="" val="189855070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Grp="1" noChangeAspect="1" noChangeArrowheads="1"/>
          </p:cNvPicPr>
          <p:nvPr>
            <p:ph idx="1"/>
          </p:nvPr>
        </p:nvPicPr>
        <p:blipFill>
          <a:blip r:embed="rId2">
            <a:extLst>
              <a:ext uri="{28A0092B-C50C-407E-A947-70E740481C1C}">
                <a14:useLocalDpi xmlns:a14="http://schemas.microsoft.com/office/drawing/2010/main" xmlns="" val="0"/>
              </a:ext>
            </a:extLst>
          </a:blip>
          <a:srcRect/>
          <a:stretch>
            <a:fillRect/>
          </a:stretch>
        </p:blipFill>
        <p:spPr bwMode="auto">
          <a:xfrm>
            <a:off x="-19050" y="304800"/>
            <a:ext cx="9163050" cy="6096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1" name="Slide Number Placeholder 10"/>
          <p:cNvSpPr>
            <a:spLocks noGrp="1"/>
          </p:cNvSpPr>
          <p:nvPr>
            <p:ph type="sldNum" sz="quarter" idx="12"/>
          </p:nvPr>
        </p:nvSpPr>
        <p:spPr/>
        <p:txBody>
          <a:bodyPr/>
          <a:lstStyle/>
          <a:p>
            <a:fld id="{BDA81EBD-E76A-4F41-A446-2C36F17D92D6}" type="slidenum">
              <a:rPr lang="en-US" smtClean="0"/>
              <a:pPr/>
              <a:t>10</a:t>
            </a:fld>
            <a:endParaRPr lang="en-US"/>
          </a:p>
        </p:txBody>
      </p:sp>
      <p:sp>
        <p:nvSpPr>
          <p:cNvPr id="5" name="Footer Placeholder 4"/>
          <p:cNvSpPr>
            <a:spLocks noGrp="1"/>
          </p:cNvSpPr>
          <p:nvPr>
            <p:ph type="ftr" sz="quarter" idx="11"/>
          </p:nvPr>
        </p:nvSpPr>
        <p:spPr/>
        <p:txBody>
          <a:bodyPr/>
          <a:lstStyle/>
          <a:p>
            <a:r>
              <a:rPr lang="en-US" smtClean="0"/>
              <a:t>Dr Rekha B Venkatapur</a:t>
            </a:r>
            <a:endParaRPr lang="en-US"/>
          </a:p>
        </p:txBody>
      </p:sp>
    </p:spTree>
    <p:extLst>
      <p:ext uri="{BB962C8B-B14F-4D97-AF65-F5344CB8AC3E}">
        <p14:creationId xmlns:p14="http://schemas.microsoft.com/office/powerpoint/2010/main" xmlns="" val="87756485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Grp="1" noChangeAspect="1" noChangeArrowheads="1"/>
          </p:cNvPicPr>
          <p:nvPr>
            <p:ph idx="1"/>
          </p:nvPr>
        </p:nvPicPr>
        <p:blipFill>
          <a:blip r:embed="rId2">
            <a:extLst>
              <a:ext uri="{28A0092B-C50C-407E-A947-70E740481C1C}">
                <a14:useLocalDpi xmlns:a14="http://schemas.microsoft.com/office/drawing/2010/main" xmlns="" val="0"/>
              </a:ext>
            </a:extLst>
          </a:blip>
          <a:srcRect/>
          <a:stretch>
            <a:fillRect/>
          </a:stretch>
        </p:blipFill>
        <p:spPr bwMode="auto">
          <a:xfrm>
            <a:off x="236583" y="457200"/>
            <a:ext cx="8907417" cy="5791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1" name="Slide Number Placeholder 10"/>
          <p:cNvSpPr>
            <a:spLocks noGrp="1"/>
          </p:cNvSpPr>
          <p:nvPr>
            <p:ph type="sldNum" sz="quarter" idx="12"/>
          </p:nvPr>
        </p:nvSpPr>
        <p:spPr/>
        <p:txBody>
          <a:bodyPr/>
          <a:lstStyle/>
          <a:p>
            <a:fld id="{BDA81EBD-E76A-4F41-A446-2C36F17D92D6}" type="slidenum">
              <a:rPr lang="en-US" smtClean="0"/>
              <a:pPr/>
              <a:t>11</a:t>
            </a:fld>
            <a:endParaRPr lang="en-US"/>
          </a:p>
        </p:txBody>
      </p:sp>
      <p:sp>
        <p:nvSpPr>
          <p:cNvPr id="5" name="Footer Placeholder 4"/>
          <p:cNvSpPr>
            <a:spLocks noGrp="1"/>
          </p:cNvSpPr>
          <p:nvPr>
            <p:ph type="ftr" sz="quarter" idx="11"/>
          </p:nvPr>
        </p:nvSpPr>
        <p:spPr/>
        <p:txBody>
          <a:bodyPr/>
          <a:lstStyle/>
          <a:p>
            <a:r>
              <a:rPr lang="en-US" smtClean="0"/>
              <a:t>Dr Rekha B Venkatapur</a:t>
            </a:r>
            <a:endParaRPr lang="en-US"/>
          </a:p>
        </p:txBody>
      </p:sp>
    </p:spTree>
    <p:extLst>
      <p:ext uri="{BB962C8B-B14F-4D97-AF65-F5344CB8AC3E}">
        <p14:creationId xmlns:p14="http://schemas.microsoft.com/office/powerpoint/2010/main" xmlns="" val="43734717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BDA81EBD-E76A-4F41-A446-2C36F17D92D6}" type="slidenum">
              <a:rPr lang="en-US" smtClean="0"/>
              <a:pPr/>
              <a:t>12</a:t>
            </a:fld>
            <a:endParaRPr lang="en-US"/>
          </a:p>
        </p:txBody>
      </p:sp>
      <p:pic>
        <p:nvPicPr>
          <p:cNvPr id="10244" name="Picture 4"/>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0" y="0"/>
            <a:ext cx="4876800" cy="52006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0243" name="Picture 3"/>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4267200" y="2362200"/>
            <a:ext cx="4876800" cy="3810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6" name="Footer Placeholder 5"/>
          <p:cNvSpPr>
            <a:spLocks noGrp="1"/>
          </p:cNvSpPr>
          <p:nvPr>
            <p:ph type="ftr" sz="quarter" idx="11"/>
          </p:nvPr>
        </p:nvSpPr>
        <p:spPr/>
        <p:txBody>
          <a:bodyPr/>
          <a:lstStyle/>
          <a:p>
            <a:r>
              <a:rPr lang="en-US" smtClean="0"/>
              <a:t>Dr Rekha B Venkatapur</a:t>
            </a:r>
            <a:endParaRPr lang="en-US"/>
          </a:p>
        </p:txBody>
      </p:sp>
    </p:spTree>
    <p:extLst>
      <p:ext uri="{BB962C8B-B14F-4D97-AF65-F5344CB8AC3E}">
        <p14:creationId xmlns:p14="http://schemas.microsoft.com/office/powerpoint/2010/main" xmlns="" val="411859627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Dr Rekha B Venkatapur</a:t>
            </a:r>
            <a:endParaRPr lang="en-US"/>
          </a:p>
        </p:txBody>
      </p:sp>
      <p:sp>
        <p:nvSpPr>
          <p:cNvPr id="5" name="Slide Number Placeholder 4"/>
          <p:cNvSpPr>
            <a:spLocks noGrp="1"/>
          </p:cNvSpPr>
          <p:nvPr>
            <p:ph type="sldNum" sz="quarter" idx="12"/>
          </p:nvPr>
        </p:nvSpPr>
        <p:spPr/>
        <p:txBody>
          <a:bodyPr/>
          <a:lstStyle/>
          <a:p>
            <a:fld id="{BDA81EBD-E76A-4F41-A446-2C36F17D92D6}" type="slidenum">
              <a:rPr lang="en-US" smtClean="0"/>
              <a:pPr/>
              <a:t>13</a:t>
            </a:fld>
            <a:endParaRPr lang="en-US"/>
          </a:p>
        </p:txBody>
      </p:sp>
      <p:pic>
        <p:nvPicPr>
          <p:cNvPr id="11267" name="Picture 3"/>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381000" y="-1"/>
            <a:ext cx="8382000" cy="676300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7" name="TextBox 6"/>
          <p:cNvSpPr txBox="1"/>
          <p:nvPr/>
        </p:nvSpPr>
        <p:spPr>
          <a:xfrm>
            <a:off x="838200" y="609600"/>
            <a:ext cx="4267200" cy="523220"/>
          </a:xfrm>
          <a:prstGeom prst="rect">
            <a:avLst/>
          </a:prstGeom>
          <a:noFill/>
        </p:spPr>
        <p:txBody>
          <a:bodyPr wrap="square" rtlCol="0">
            <a:spAutoFit/>
          </a:bodyPr>
          <a:lstStyle/>
          <a:p>
            <a:r>
              <a:rPr lang="en-US" sz="2800" b="1" dirty="0" smtClean="0">
                <a:solidFill>
                  <a:schemeClr val="accent1">
                    <a:lumMod val="75000"/>
                  </a:schemeClr>
                </a:solidFill>
              </a:rPr>
              <a:t>Windows Operating System</a:t>
            </a:r>
            <a:endParaRPr lang="en-US" sz="2800" b="1" dirty="0">
              <a:solidFill>
                <a:schemeClr val="accent1">
                  <a:lumMod val="75000"/>
                </a:schemeClr>
              </a:solidFill>
            </a:endParaRPr>
          </a:p>
        </p:txBody>
      </p:sp>
    </p:spTree>
    <p:extLst>
      <p:ext uri="{BB962C8B-B14F-4D97-AF65-F5344CB8AC3E}">
        <p14:creationId xmlns:p14="http://schemas.microsoft.com/office/powerpoint/2010/main" xmlns="" val="104290558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Grp="1" noChangeAspect="1" noChangeArrowheads="1"/>
          </p:cNvPicPr>
          <p:nvPr>
            <p:ph idx="1"/>
          </p:nvPr>
        </p:nvPicPr>
        <p:blipFill>
          <a:blip r:embed="rId2">
            <a:extLst>
              <a:ext uri="{28A0092B-C50C-407E-A947-70E740481C1C}">
                <a14:useLocalDpi xmlns:a14="http://schemas.microsoft.com/office/drawing/2010/main" xmlns="" val="0"/>
              </a:ext>
            </a:extLst>
          </a:blip>
          <a:srcRect/>
          <a:stretch>
            <a:fillRect/>
          </a:stretch>
        </p:blipFill>
        <p:spPr bwMode="auto">
          <a:xfrm>
            <a:off x="381000" y="304800"/>
            <a:ext cx="8128000" cy="6096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9" name="Slide Number Placeholder 8"/>
          <p:cNvSpPr>
            <a:spLocks noGrp="1"/>
          </p:cNvSpPr>
          <p:nvPr>
            <p:ph type="sldNum" sz="quarter" idx="12"/>
          </p:nvPr>
        </p:nvSpPr>
        <p:spPr/>
        <p:txBody>
          <a:bodyPr/>
          <a:lstStyle/>
          <a:p>
            <a:fld id="{BDA81EBD-E76A-4F41-A446-2C36F17D92D6}" type="slidenum">
              <a:rPr lang="en-US" smtClean="0"/>
              <a:pPr/>
              <a:t>14</a:t>
            </a:fld>
            <a:endParaRPr lang="en-US"/>
          </a:p>
        </p:txBody>
      </p:sp>
      <p:sp>
        <p:nvSpPr>
          <p:cNvPr id="5" name="Footer Placeholder 4"/>
          <p:cNvSpPr>
            <a:spLocks noGrp="1"/>
          </p:cNvSpPr>
          <p:nvPr>
            <p:ph type="ftr" sz="quarter" idx="11"/>
          </p:nvPr>
        </p:nvSpPr>
        <p:spPr/>
        <p:txBody>
          <a:bodyPr/>
          <a:lstStyle/>
          <a:p>
            <a:r>
              <a:rPr lang="en-US" smtClean="0"/>
              <a:t>Dr Rekha B Venkatapur</a:t>
            </a:r>
            <a:endParaRPr lang="en-US"/>
          </a:p>
        </p:txBody>
      </p:sp>
    </p:spTree>
    <p:extLst>
      <p:ext uri="{BB962C8B-B14F-4D97-AF65-F5344CB8AC3E}">
        <p14:creationId xmlns:p14="http://schemas.microsoft.com/office/powerpoint/2010/main" xmlns="" val="209310971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Grp="1" noChangeAspect="1" noChangeArrowheads="1"/>
          </p:cNvPicPr>
          <p:nvPr>
            <p:ph idx="1"/>
          </p:nvPr>
        </p:nvPicPr>
        <p:blipFill>
          <a:blip r:embed="rId2">
            <a:extLst>
              <a:ext uri="{28A0092B-C50C-407E-A947-70E740481C1C}">
                <a14:useLocalDpi xmlns:a14="http://schemas.microsoft.com/office/drawing/2010/main" xmlns="" val="0"/>
              </a:ext>
            </a:extLst>
          </a:blip>
          <a:srcRect/>
          <a:stretch>
            <a:fillRect/>
          </a:stretch>
        </p:blipFill>
        <p:spPr bwMode="auto">
          <a:xfrm>
            <a:off x="762000" y="152400"/>
            <a:ext cx="8229600" cy="6172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9" name="Slide Number Placeholder 8"/>
          <p:cNvSpPr>
            <a:spLocks noGrp="1"/>
          </p:cNvSpPr>
          <p:nvPr>
            <p:ph type="sldNum" sz="quarter" idx="12"/>
          </p:nvPr>
        </p:nvSpPr>
        <p:spPr/>
        <p:txBody>
          <a:bodyPr/>
          <a:lstStyle/>
          <a:p>
            <a:fld id="{BDA81EBD-E76A-4F41-A446-2C36F17D92D6}" type="slidenum">
              <a:rPr lang="en-US" smtClean="0"/>
              <a:pPr/>
              <a:t>15</a:t>
            </a:fld>
            <a:endParaRPr lang="en-US"/>
          </a:p>
        </p:txBody>
      </p:sp>
      <p:sp>
        <p:nvSpPr>
          <p:cNvPr id="5" name="Footer Placeholder 4"/>
          <p:cNvSpPr>
            <a:spLocks noGrp="1"/>
          </p:cNvSpPr>
          <p:nvPr>
            <p:ph type="ftr" sz="quarter" idx="11"/>
          </p:nvPr>
        </p:nvSpPr>
        <p:spPr/>
        <p:txBody>
          <a:bodyPr/>
          <a:lstStyle/>
          <a:p>
            <a:r>
              <a:rPr lang="en-US" smtClean="0"/>
              <a:t>Dr Rekha B Venkatapur</a:t>
            </a:r>
            <a:endParaRPr lang="en-US"/>
          </a:p>
        </p:txBody>
      </p:sp>
    </p:spTree>
    <p:extLst>
      <p:ext uri="{BB962C8B-B14F-4D97-AF65-F5344CB8AC3E}">
        <p14:creationId xmlns:p14="http://schemas.microsoft.com/office/powerpoint/2010/main" xmlns="" val="71924496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txBody>
          <a:bodyPr>
            <a:normAutofit fontScale="90000"/>
          </a:bodyPr>
          <a:lstStyle/>
          <a:p>
            <a:r>
              <a:rPr lang="en-US" dirty="0">
                <a:solidFill>
                  <a:schemeClr val="accent1">
                    <a:lumMod val="75000"/>
                  </a:schemeClr>
                </a:solidFill>
              </a:rPr>
              <a:t>THE UNIX OPERATING SYSTEM </a:t>
            </a:r>
          </a:p>
        </p:txBody>
      </p:sp>
      <p:sp>
        <p:nvSpPr>
          <p:cNvPr id="3" name="Content Placeholder 2"/>
          <p:cNvSpPr>
            <a:spLocks noGrp="1"/>
          </p:cNvSpPr>
          <p:nvPr>
            <p:ph idx="1"/>
          </p:nvPr>
        </p:nvSpPr>
        <p:spPr>
          <a:xfrm>
            <a:off x="0" y="1066800"/>
            <a:ext cx="8915400" cy="4572000"/>
          </a:xfrm>
        </p:spPr>
        <p:txBody>
          <a:bodyPr>
            <a:noAutofit/>
          </a:bodyPr>
          <a:lstStyle/>
          <a:p>
            <a:pPr algn="just"/>
            <a:r>
              <a:rPr lang="en-US" sz="2800" dirty="0" smtClean="0"/>
              <a:t>Like </a:t>
            </a:r>
            <a:r>
              <a:rPr lang="en-US" sz="2800" dirty="0"/>
              <a:t>DOS and Windows, </a:t>
            </a:r>
            <a:r>
              <a:rPr lang="en-US" sz="2800" dirty="0" smtClean="0"/>
              <a:t>UNIX is another </a:t>
            </a:r>
            <a:r>
              <a:rPr lang="en-US" sz="2800" b="1" dirty="0"/>
              <a:t>operating </a:t>
            </a:r>
            <a:r>
              <a:rPr lang="en-US" sz="2800" b="1" dirty="0" smtClean="0"/>
              <a:t>system</a:t>
            </a:r>
            <a:r>
              <a:rPr lang="en-US" sz="2800" dirty="0" smtClean="0"/>
              <a:t>. </a:t>
            </a:r>
            <a:endParaRPr lang="en-US" sz="2800" dirty="0"/>
          </a:p>
          <a:p>
            <a:pPr algn="just"/>
            <a:r>
              <a:rPr lang="en-US" sz="2800" dirty="0" smtClean="0"/>
              <a:t>It </a:t>
            </a:r>
            <a:r>
              <a:rPr lang="en-US" sz="2800" dirty="0"/>
              <a:t>arrived earlier than the other two, and stayed </a:t>
            </a:r>
            <a:r>
              <a:rPr lang="en-US" sz="2800" b="1" dirty="0"/>
              <a:t>back late enough to give us the Internet. </a:t>
            </a:r>
          </a:p>
          <a:p>
            <a:pPr algn="just"/>
            <a:r>
              <a:rPr lang="en-US" sz="2800" dirty="0" smtClean="0"/>
              <a:t>It </a:t>
            </a:r>
            <a:r>
              <a:rPr lang="en-US" sz="2800" dirty="0"/>
              <a:t>has practically </a:t>
            </a:r>
            <a:r>
              <a:rPr lang="en-US" sz="2800" b="1" dirty="0"/>
              <a:t>everything an operating system </a:t>
            </a:r>
            <a:r>
              <a:rPr lang="en-US" sz="2800" dirty="0"/>
              <a:t>should have, and several </a:t>
            </a:r>
            <a:r>
              <a:rPr lang="en-US" sz="2800" b="1" dirty="0"/>
              <a:t>features</a:t>
            </a:r>
            <a:r>
              <a:rPr lang="en-US" sz="2800" dirty="0"/>
              <a:t> which other OS never had. </a:t>
            </a:r>
          </a:p>
          <a:p>
            <a:pPr algn="just"/>
            <a:r>
              <a:rPr lang="en-US" sz="2800" dirty="0" smtClean="0"/>
              <a:t>It </a:t>
            </a:r>
            <a:r>
              <a:rPr lang="en-US" sz="2800" dirty="0"/>
              <a:t>runs practically on every Hardware and provided inspiration to the </a:t>
            </a:r>
            <a:r>
              <a:rPr lang="en-US" sz="2800" b="1" dirty="0"/>
              <a:t>Open Source movement</a:t>
            </a:r>
            <a:r>
              <a:rPr lang="en-US" sz="2800" dirty="0"/>
              <a:t>. </a:t>
            </a:r>
          </a:p>
          <a:p>
            <a:pPr algn="just"/>
            <a:r>
              <a:rPr lang="en-US" sz="2800" dirty="0" smtClean="0"/>
              <a:t>You </a:t>
            </a:r>
            <a:r>
              <a:rPr lang="en-US" sz="2800" dirty="0"/>
              <a:t>interact with a UNIX system through a </a:t>
            </a:r>
            <a:r>
              <a:rPr lang="en-US" sz="2800" b="1" dirty="0"/>
              <a:t>command interpreter </a:t>
            </a:r>
            <a:r>
              <a:rPr lang="en-US" sz="2800" dirty="0"/>
              <a:t>called the </a:t>
            </a:r>
            <a:r>
              <a:rPr lang="en-US" sz="2800" b="1" dirty="0"/>
              <a:t>shell</a:t>
            </a:r>
            <a:r>
              <a:rPr lang="en-US" sz="2800" dirty="0"/>
              <a:t>. </a:t>
            </a:r>
          </a:p>
          <a:p>
            <a:pPr algn="just"/>
            <a:r>
              <a:rPr lang="en-US" sz="2800" dirty="0" smtClean="0"/>
              <a:t>A </a:t>
            </a:r>
            <a:r>
              <a:rPr lang="en-US" sz="2800" dirty="0"/>
              <a:t>command may already exist on the system or it could be one </a:t>
            </a:r>
            <a:r>
              <a:rPr lang="en-US" sz="2800" b="1" dirty="0"/>
              <a:t>written by user</a:t>
            </a:r>
            <a:r>
              <a:rPr lang="en-US" sz="2800" dirty="0"/>
              <a:t>. </a:t>
            </a:r>
          </a:p>
        </p:txBody>
      </p:sp>
      <p:sp>
        <p:nvSpPr>
          <p:cNvPr id="5" name="Slide Number Placeholder 4"/>
          <p:cNvSpPr>
            <a:spLocks noGrp="1"/>
          </p:cNvSpPr>
          <p:nvPr>
            <p:ph type="sldNum" sz="quarter" idx="12"/>
          </p:nvPr>
        </p:nvSpPr>
        <p:spPr/>
        <p:txBody>
          <a:bodyPr/>
          <a:lstStyle/>
          <a:p>
            <a:fld id="{BDA81EBD-E76A-4F41-A446-2C36F17D92D6}" type="slidenum">
              <a:rPr lang="en-US" smtClean="0"/>
              <a:pPr/>
              <a:t>16</a:t>
            </a:fld>
            <a:endParaRPr lang="en-US"/>
          </a:p>
        </p:txBody>
      </p:sp>
      <p:sp>
        <p:nvSpPr>
          <p:cNvPr id="6" name="Footer Placeholder 5"/>
          <p:cNvSpPr>
            <a:spLocks noGrp="1"/>
          </p:cNvSpPr>
          <p:nvPr>
            <p:ph type="ftr" sz="quarter" idx="11"/>
          </p:nvPr>
        </p:nvSpPr>
        <p:spPr/>
        <p:txBody>
          <a:bodyPr/>
          <a:lstStyle/>
          <a:p>
            <a:r>
              <a:rPr lang="en-US" smtClean="0"/>
              <a:t>Dr Rekha B Venkatapur</a:t>
            </a:r>
            <a:endParaRPr lang="en-US"/>
          </a:p>
        </p:txBody>
      </p:sp>
    </p:spTree>
    <p:extLst>
      <p:ext uri="{BB962C8B-B14F-4D97-AF65-F5344CB8AC3E}">
        <p14:creationId xmlns:p14="http://schemas.microsoft.com/office/powerpoint/2010/main" xmlns="" val="71819426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9600" cy="715962"/>
          </a:xfrm>
        </p:spPr>
        <p:txBody>
          <a:bodyPr>
            <a:normAutofit/>
          </a:bodyPr>
          <a:lstStyle/>
          <a:p>
            <a:r>
              <a:rPr lang="en-US" sz="3600" dirty="0" smtClean="0">
                <a:solidFill>
                  <a:schemeClr val="accent1">
                    <a:lumMod val="75000"/>
                  </a:schemeClr>
                </a:solidFill>
              </a:rPr>
              <a:t> </a:t>
            </a:r>
            <a:r>
              <a:rPr lang="en-US" sz="3600" b="1" dirty="0">
                <a:solidFill>
                  <a:schemeClr val="accent1">
                    <a:lumMod val="75000"/>
                  </a:schemeClr>
                </a:solidFill>
              </a:rPr>
              <a:t>THE UNIX </a:t>
            </a:r>
            <a:r>
              <a:rPr lang="en-US" sz="3600" b="1" dirty="0" smtClean="0">
                <a:solidFill>
                  <a:schemeClr val="accent1">
                    <a:lumMod val="75000"/>
                  </a:schemeClr>
                </a:solidFill>
              </a:rPr>
              <a:t>COMPONENT ARCHITECTURE </a:t>
            </a:r>
            <a:endParaRPr lang="en-US" sz="3600" dirty="0">
              <a:solidFill>
                <a:schemeClr val="accent1">
                  <a:lumMod val="75000"/>
                </a:schemeClr>
              </a:solidFill>
            </a:endParaRPr>
          </a:p>
        </p:txBody>
      </p:sp>
      <p:sp>
        <p:nvSpPr>
          <p:cNvPr id="3" name="Content Placeholder 2"/>
          <p:cNvSpPr>
            <a:spLocks noGrp="1"/>
          </p:cNvSpPr>
          <p:nvPr>
            <p:ph idx="1"/>
          </p:nvPr>
        </p:nvSpPr>
        <p:spPr>
          <a:xfrm>
            <a:off x="76200" y="1295400"/>
            <a:ext cx="8686800" cy="5029200"/>
          </a:xfrm>
        </p:spPr>
        <p:txBody>
          <a:bodyPr>
            <a:noAutofit/>
          </a:bodyPr>
          <a:lstStyle/>
          <a:p>
            <a:pPr algn="just"/>
            <a:r>
              <a:rPr lang="en-US" sz="2800" dirty="0" smtClean="0"/>
              <a:t>The </a:t>
            </a:r>
            <a:r>
              <a:rPr lang="en-US" sz="2800" dirty="0"/>
              <a:t>entire UNIX system is supported by a handful of essentially simple and abstract concepts. </a:t>
            </a:r>
          </a:p>
          <a:p>
            <a:pPr algn="just"/>
            <a:r>
              <a:rPr lang="en-US" sz="2800" dirty="0" smtClean="0"/>
              <a:t>The </a:t>
            </a:r>
            <a:r>
              <a:rPr lang="en-US" sz="2800" dirty="0"/>
              <a:t>success of UNIX, according to Thompson and Ritchie, </a:t>
            </a:r>
            <a:r>
              <a:rPr lang="en-US" sz="2800" b="1" dirty="0"/>
              <a:t>“lies not so much in new inventions but rather in the full exploitation of a carefully selected fertile ideas, and especially in showing that they can be keys to the implementation of a small and yet powerful operating system”. </a:t>
            </a:r>
          </a:p>
          <a:p>
            <a:pPr algn="just"/>
            <a:r>
              <a:rPr lang="en-US" sz="2800" dirty="0" smtClean="0"/>
              <a:t>UNIX </a:t>
            </a:r>
            <a:r>
              <a:rPr lang="en-US" sz="2800" dirty="0"/>
              <a:t>is no longer a small system, but it certainly is a powerful one</a:t>
            </a:r>
            <a:r>
              <a:rPr lang="en-US" sz="2800" dirty="0" smtClean="0"/>
              <a:t>.</a:t>
            </a:r>
          </a:p>
          <a:p>
            <a:r>
              <a:rPr lang="en-US" sz="2800" dirty="0" smtClean="0"/>
              <a:t> </a:t>
            </a:r>
            <a:endParaRPr lang="en-US" sz="2800" dirty="0"/>
          </a:p>
          <a:p>
            <a:pPr algn="just"/>
            <a:endParaRPr lang="en-US" sz="2800" dirty="0"/>
          </a:p>
        </p:txBody>
      </p:sp>
      <p:sp>
        <p:nvSpPr>
          <p:cNvPr id="11" name="Slide Number Placeholder 10"/>
          <p:cNvSpPr>
            <a:spLocks noGrp="1"/>
          </p:cNvSpPr>
          <p:nvPr>
            <p:ph type="sldNum" sz="quarter" idx="12"/>
          </p:nvPr>
        </p:nvSpPr>
        <p:spPr/>
        <p:txBody>
          <a:bodyPr/>
          <a:lstStyle/>
          <a:p>
            <a:fld id="{BDA81EBD-E76A-4F41-A446-2C36F17D92D6}" type="slidenum">
              <a:rPr lang="en-US" smtClean="0"/>
              <a:pPr/>
              <a:t>17</a:t>
            </a:fld>
            <a:endParaRPr lang="en-US"/>
          </a:p>
        </p:txBody>
      </p:sp>
      <p:sp>
        <p:nvSpPr>
          <p:cNvPr id="6" name="Footer Placeholder 5"/>
          <p:cNvSpPr>
            <a:spLocks noGrp="1"/>
          </p:cNvSpPr>
          <p:nvPr>
            <p:ph type="ftr" sz="quarter" idx="11"/>
          </p:nvPr>
        </p:nvSpPr>
        <p:spPr/>
        <p:txBody>
          <a:bodyPr/>
          <a:lstStyle/>
          <a:p>
            <a:r>
              <a:rPr lang="en-US" smtClean="0"/>
              <a:t>Dr Rekha B Venkatapur</a:t>
            </a:r>
            <a:endParaRPr lang="en-US"/>
          </a:p>
        </p:txBody>
      </p:sp>
    </p:spTree>
    <p:extLst>
      <p:ext uri="{BB962C8B-B14F-4D97-AF65-F5344CB8AC3E}">
        <p14:creationId xmlns:p14="http://schemas.microsoft.com/office/powerpoint/2010/main" xmlns="" val="378817138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txBody>
          <a:bodyPr>
            <a:normAutofit fontScale="90000"/>
          </a:bodyPr>
          <a:lstStyle/>
          <a:p>
            <a:r>
              <a:rPr lang="en-US" sz="4000" dirty="0">
                <a:solidFill>
                  <a:schemeClr val="accent1">
                    <a:lumMod val="75000"/>
                  </a:schemeClr>
                </a:solidFill>
              </a:rPr>
              <a:t>Division of labor: Kernel and shell </a:t>
            </a:r>
            <a:br>
              <a:rPr lang="en-US" sz="4000" dirty="0">
                <a:solidFill>
                  <a:schemeClr val="accent1">
                    <a:lumMod val="75000"/>
                  </a:schemeClr>
                </a:solidFill>
              </a:rPr>
            </a:br>
            <a:endParaRPr lang="en-US" dirty="0">
              <a:solidFill>
                <a:schemeClr val="accent1">
                  <a:lumMod val="75000"/>
                </a:schemeClr>
              </a:solidFill>
            </a:endParaRPr>
          </a:p>
        </p:txBody>
      </p:sp>
      <p:sp>
        <p:nvSpPr>
          <p:cNvPr id="3" name="Content Placeholder 2"/>
          <p:cNvSpPr>
            <a:spLocks noGrp="1"/>
          </p:cNvSpPr>
          <p:nvPr>
            <p:ph idx="1"/>
          </p:nvPr>
        </p:nvSpPr>
        <p:spPr>
          <a:xfrm>
            <a:off x="9525" y="1143000"/>
            <a:ext cx="4800600" cy="4983163"/>
          </a:xfrm>
        </p:spPr>
        <p:txBody>
          <a:bodyPr>
            <a:normAutofit fontScale="85000" lnSpcReduction="20000"/>
          </a:bodyPr>
          <a:lstStyle/>
          <a:p>
            <a:r>
              <a:rPr lang="en-US" dirty="0"/>
              <a:t>The UNIX architecture has three important agencies-</a:t>
            </a:r>
          </a:p>
          <a:p>
            <a:pPr marL="971550" lvl="1" indent="-514350">
              <a:buFont typeface="+mj-lt"/>
              <a:buAutoNum type="arabicPeriod"/>
            </a:pPr>
            <a:r>
              <a:rPr lang="en-US" dirty="0" smtClean="0"/>
              <a:t>Division </a:t>
            </a:r>
            <a:r>
              <a:rPr lang="en-US" dirty="0"/>
              <a:t>of labor: Kernel and shell </a:t>
            </a:r>
          </a:p>
          <a:p>
            <a:pPr marL="971550" lvl="1" indent="-514350">
              <a:buFont typeface="+mj-lt"/>
              <a:buAutoNum type="arabicPeriod"/>
            </a:pPr>
            <a:r>
              <a:rPr lang="en-US" dirty="0" smtClean="0"/>
              <a:t>The </a:t>
            </a:r>
            <a:r>
              <a:rPr lang="en-US" dirty="0"/>
              <a:t>file and process </a:t>
            </a:r>
          </a:p>
          <a:p>
            <a:pPr marL="971550" lvl="1" indent="-514350">
              <a:buFont typeface="+mj-lt"/>
              <a:buAutoNum type="arabicPeriod"/>
            </a:pPr>
            <a:r>
              <a:rPr lang="en-US" dirty="0" smtClean="0"/>
              <a:t>The </a:t>
            </a:r>
            <a:r>
              <a:rPr lang="en-US" dirty="0"/>
              <a:t>system calls </a:t>
            </a:r>
          </a:p>
          <a:p>
            <a:pPr algn="just"/>
            <a:r>
              <a:rPr lang="en-US" dirty="0" smtClean="0"/>
              <a:t>The </a:t>
            </a:r>
            <a:r>
              <a:rPr lang="en-US" dirty="0"/>
              <a:t>fertile ideas in the development of UNIX has </a:t>
            </a:r>
            <a:r>
              <a:rPr lang="en-US" b="1" dirty="0"/>
              <a:t>two agencies </a:t>
            </a:r>
            <a:r>
              <a:rPr lang="en-US" dirty="0"/>
              <a:t>– kernel and shell. </a:t>
            </a:r>
          </a:p>
          <a:p>
            <a:pPr algn="just"/>
            <a:r>
              <a:rPr lang="en-US" dirty="0" smtClean="0"/>
              <a:t>The </a:t>
            </a:r>
            <a:r>
              <a:rPr lang="en-US" dirty="0"/>
              <a:t>kernel interacts with the </a:t>
            </a:r>
            <a:r>
              <a:rPr lang="en-US" b="1" dirty="0"/>
              <a:t>machine's</a:t>
            </a:r>
            <a:r>
              <a:rPr lang="en-US" dirty="0"/>
              <a:t> hardware. </a:t>
            </a:r>
          </a:p>
          <a:p>
            <a:pPr algn="just"/>
            <a:r>
              <a:rPr lang="en-US" dirty="0" smtClean="0"/>
              <a:t>The </a:t>
            </a:r>
            <a:r>
              <a:rPr lang="en-US" dirty="0"/>
              <a:t>shell interacts with the </a:t>
            </a:r>
            <a:r>
              <a:rPr lang="en-US" b="1" dirty="0"/>
              <a:t>user</a:t>
            </a:r>
            <a:r>
              <a:rPr lang="en-US" dirty="0"/>
              <a:t>. </a:t>
            </a:r>
          </a:p>
          <a:p>
            <a:pPr algn="just"/>
            <a:endParaRPr lang="en-US" dirty="0"/>
          </a:p>
        </p:txBody>
      </p:sp>
      <p:sp>
        <p:nvSpPr>
          <p:cNvPr id="11" name="Slide Number Placeholder 10"/>
          <p:cNvSpPr>
            <a:spLocks noGrp="1"/>
          </p:cNvSpPr>
          <p:nvPr>
            <p:ph type="sldNum" sz="quarter" idx="12"/>
          </p:nvPr>
        </p:nvSpPr>
        <p:spPr/>
        <p:txBody>
          <a:bodyPr/>
          <a:lstStyle/>
          <a:p>
            <a:fld id="{BDA81EBD-E76A-4F41-A446-2C36F17D92D6}" type="slidenum">
              <a:rPr lang="en-US" smtClean="0"/>
              <a:pPr/>
              <a:t>18</a:t>
            </a:fld>
            <a:endParaRPr lang="en-US"/>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4953000" y="1371600"/>
            <a:ext cx="4286250" cy="426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7" name="Footer Placeholder 6"/>
          <p:cNvSpPr>
            <a:spLocks noGrp="1"/>
          </p:cNvSpPr>
          <p:nvPr>
            <p:ph type="ftr" sz="quarter" idx="11"/>
          </p:nvPr>
        </p:nvSpPr>
        <p:spPr/>
        <p:txBody>
          <a:bodyPr/>
          <a:lstStyle/>
          <a:p>
            <a:r>
              <a:rPr lang="en-US" smtClean="0"/>
              <a:t>Dr Rekha B Venkatapur</a:t>
            </a:r>
            <a:endParaRPr lang="en-US"/>
          </a:p>
        </p:txBody>
      </p:sp>
    </p:spTree>
    <p:extLst>
      <p:ext uri="{BB962C8B-B14F-4D97-AF65-F5344CB8AC3E}">
        <p14:creationId xmlns:p14="http://schemas.microsoft.com/office/powerpoint/2010/main" xmlns="" val="186421533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124200" y="5819120"/>
            <a:ext cx="4191000" cy="523220"/>
          </a:xfrm>
          <a:prstGeom prst="rect">
            <a:avLst/>
          </a:prstGeom>
        </p:spPr>
        <p:txBody>
          <a:bodyPr wrap="square">
            <a:spAutoFit/>
          </a:bodyPr>
          <a:lstStyle/>
          <a:p>
            <a:r>
              <a:rPr lang="en-US" sz="2800" b="1" dirty="0" smtClean="0"/>
              <a:t>Kernel Shell Relationship</a:t>
            </a:r>
            <a:endParaRPr lang="en-US" sz="2800" dirty="0"/>
          </a:p>
        </p:txBody>
      </p:sp>
      <p:sp>
        <p:nvSpPr>
          <p:cNvPr id="10" name="Slide Number Placeholder 9"/>
          <p:cNvSpPr>
            <a:spLocks noGrp="1"/>
          </p:cNvSpPr>
          <p:nvPr>
            <p:ph type="sldNum" sz="quarter" idx="12"/>
          </p:nvPr>
        </p:nvSpPr>
        <p:spPr/>
        <p:txBody>
          <a:bodyPr/>
          <a:lstStyle/>
          <a:p>
            <a:fld id="{BDA81EBD-E76A-4F41-A446-2C36F17D92D6}" type="slidenum">
              <a:rPr lang="en-US" smtClean="0"/>
              <a:pPr/>
              <a:t>19</a:t>
            </a:fld>
            <a:endParaRPr lang="en-US"/>
          </a:p>
        </p:txBody>
      </p:sp>
      <p:pic>
        <p:nvPicPr>
          <p:cNvPr id="12290" name="Picture 2" descr="The Unix/Linux architecture Â« Visicomp Codder"/>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2362200" y="228600"/>
            <a:ext cx="5219700" cy="5748631"/>
          </a:xfrm>
          <a:prstGeom prst="rect">
            <a:avLst/>
          </a:prstGeom>
          <a:noFill/>
          <a:extLst>
            <a:ext uri="{909E8E84-426E-40DD-AFC4-6F175D3DCCD1}">
              <a14:hiddenFill xmlns:a14="http://schemas.microsoft.com/office/drawing/2010/main" xmlns="">
                <a:solidFill>
                  <a:srgbClr val="FFFFFF"/>
                </a:solidFill>
              </a14:hiddenFill>
            </a:ext>
          </a:extLst>
        </p:spPr>
      </p:pic>
      <p:sp>
        <p:nvSpPr>
          <p:cNvPr id="6" name="Footer Placeholder 5"/>
          <p:cNvSpPr>
            <a:spLocks noGrp="1"/>
          </p:cNvSpPr>
          <p:nvPr>
            <p:ph type="ftr" sz="quarter" idx="11"/>
          </p:nvPr>
        </p:nvSpPr>
        <p:spPr/>
        <p:txBody>
          <a:bodyPr/>
          <a:lstStyle/>
          <a:p>
            <a:r>
              <a:rPr lang="en-US" smtClean="0"/>
              <a:t>Dr Rekha B Venkatapur</a:t>
            </a:r>
            <a:endParaRPr lang="en-US"/>
          </a:p>
        </p:txBody>
      </p:sp>
    </p:spTree>
    <p:extLst>
      <p:ext uri="{BB962C8B-B14F-4D97-AF65-F5344CB8AC3E}">
        <p14:creationId xmlns:p14="http://schemas.microsoft.com/office/powerpoint/2010/main" xmlns="" val="236826345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7030A0"/>
                </a:solidFill>
              </a:rPr>
              <a:t>Vision and Mission of Department </a:t>
            </a:r>
            <a:endParaRPr lang="en-US" dirty="0">
              <a:solidFill>
                <a:srgbClr val="7030A0"/>
              </a:solidFill>
            </a:endParaRPr>
          </a:p>
        </p:txBody>
      </p:sp>
      <p:sp>
        <p:nvSpPr>
          <p:cNvPr id="3" name="Content Placeholder 2"/>
          <p:cNvSpPr>
            <a:spLocks noGrp="1"/>
          </p:cNvSpPr>
          <p:nvPr>
            <p:ph idx="1"/>
          </p:nvPr>
        </p:nvSpPr>
        <p:spPr>
          <a:xfrm>
            <a:off x="228600" y="1600200"/>
            <a:ext cx="8686800" cy="4525963"/>
          </a:xfrm>
        </p:spPr>
        <p:txBody>
          <a:bodyPr>
            <a:normAutofit fontScale="77500" lnSpcReduction="20000"/>
          </a:bodyPr>
          <a:lstStyle/>
          <a:p>
            <a:pPr marL="0" indent="0">
              <a:buNone/>
            </a:pPr>
            <a:r>
              <a:rPr lang="en-US" b="1" dirty="0" smtClean="0">
                <a:solidFill>
                  <a:srgbClr val="CC0099"/>
                </a:solidFill>
                <a:latin typeface="Times New Roman" panose="02020603050405020304" pitchFamily="18" charset="0"/>
                <a:cs typeface="Times New Roman" panose="02020603050405020304" pitchFamily="18" charset="0"/>
              </a:rPr>
              <a:t>Vision:</a:t>
            </a:r>
            <a:r>
              <a:rPr lang="en-US" dirty="0" smtClean="0">
                <a:solidFill>
                  <a:srgbClr val="CC0099"/>
                </a:solidFill>
                <a:latin typeface="Times New Roman" panose="02020603050405020304" pitchFamily="18" charset="0"/>
                <a:cs typeface="Times New Roman" panose="02020603050405020304" pitchFamily="18" charset="0"/>
              </a:rPr>
              <a:t> </a:t>
            </a:r>
          </a:p>
          <a:p>
            <a:pPr marL="0" indent="0">
              <a:buNone/>
            </a:pPr>
            <a:r>
              <a:rPr lang="en-US" dirty="0" smtClean="0">
                <a:solidFill>
                  <a:srgbClr val="0070C0"/>
                </a:solidFill>
                <a:latin typeface="Times New Roman" panose="02020603050405020304" pitchFamily="18" charset="0"/>
                <a:cs typeface="Times New Roman" panose="02020603050405020304" pitchFamily="18" charset="0"/>
              </a:rPr>
              <a:t>“To </a:t>
            </a:r>
            <a:r>
              <a:rPr lang="en-US" dirty="0">
                <a:solidFill>
                  <a:srgbClr val="0070C0"/>
                </a:solidFill>
                <a:latin typeface="Times New Roman" panose="02020603050405020304" pitchFamily="18" charset="0"/>
                <a:cs typeface="Times New Roman" panose="02020603050405020304" pitchFamily="18" charset="0"/>
              </a:rPr>
              <a:t>create </a:t>
            </a:r>
            <a:r>
              <a:rPr lang="en-US" b="1" dirty="0">
                <a:solidFill>
                  <a:srgbClr val="0070C0"/>
                </a:solidFill>
                <a:latin typeface="Times New Roman" panose="02020603050405020304" pitchFamily="18" charset="0"/>
                <a:cs typeface="Times New Roman" panose="02020603050405020304" pitchFamily="18" charset="0"/>
              </a:rPr>
              <a:t>competent professionals </a:t>
            </a:r>
            <a:r>
              <a:rPr lang="en-US" dirty="0">
                <a:solidFill>
                  <a:srgbClr val="0070C0"/>
                </a:solidFill>
                <a:latin typeface="Times New Roman" panose="02020603050405020304" pitchFamily="18" charset="0"/>
                <a:cs typeface="Times New Roman" panose="02020603050405020304" pitchFamily="18" charset="0"/>
              </a:rPr>
              <a:t>in Computer Science and Engineering with adequate </a:t>
            </a:r>
            <a:r>
              <a:rPr lang="en-US" b="1" dirty="0">
                <a:solidFill>
                  <a:srgbClr val="0070C0"/>
                </a:solidFill>
                <a:latin typeface="Times New Roman" panose="02020603050405020304" pitchFamily="18" charset="0"/>
                <a:cs typeface="Times New Roman" panose="02020603050405020304" pitchFamily="18" charset="0"/>
              </a:rPr>
              <a:t>skills</a:t>
            </a:r>
            <a:r>
              <a:rPr lang="en-US" dirty="0">
                <a:solidFill>
                  <a:srgbClr val="0070C0"/>
                </a:solidFill>
                <a:latin typeface="Times New Roman" panose="02020603050405020304" pitchFamily="18" charset="0"/>
                <a:cs typeface="Times New Roman" panose="02020603050405020304" pitchFamily="18" charset="0"/>
              </a:rPr>
              <a:t> to drive the IT industry</a:t>
            </a:r>
            <a:r>
              <a:rPr lang="en-US" dirty="0" smtClean="0">
                <a:solidFill>
                  <a:srgbClr val="0070C0"/>
                </a:solidFill>
                <a:latin typeface="Times New Roman" panose="02020603050405020304" pitchFamily="18" charset="0"/>
                <a:cs typeface="Times New Roman" panose="02020603050405020304" pitchFamily="18" charset="0"/>
              </a:rPr>
              <a:t>”</a:t>
            </a:r>
          </a:p>
          <a:p>
            <a:pPr algn="just">
              <a:lnSpc>
                <a:spcPct val="120000"/>
              </a:lnSpc>
              <a:buNone/>
            </a:pPr>
            <a:r>
              <a:rPr lang="en-US" altLang="en-US" b="1" dirty="0" smtClean="0">
                <a:solidFill>
                  <a:srgbClr val="CC0099"/>
                </a:solidFill>
                <a:latin typeface="Times New Roman" panose="02020603050405020304" pitchFamily="18" charset="0"/>
                <a:cs typeface="Times New Roman" panose="02020603050405020304" pitchFamily="18" charset="0"/>
              </a:rPr>
              <a:t>Mission:</a:t>
            </a:r>
          </a:p>
          <a:p>
            <a:pPr algn="just">
              <a:lnSpc>
                <a:spcPct val="120000"/>
              </a:lnSpc>
              <a:buNone/>
            </a:pPr>
            <a:r>
              <a:rPr lang="en-US" altLang="en-US" b="1" dirty="0" smtClean="0">
                <a:solidFill>
                  <a:schemeClr val="accent1">
                    <a:lumMod val="75000"/>
                  </a:schemeClr>
                </a:solidFill>
                <a:latin typeface="Times New Roman" panose="02020603050405020304" pitchFamily="18" charset="0"/>
                <a:cs typeface="Times New Roman" panose="02020603050405020304" pitchFamily="18" charset="0"/>
              </a:rPr>
              <a:t>M1</a:t>
            </a:r>
            <a:r>
              <a:rPr lang="en-US" altLang="en-US" dirty="0">
                <a:solidFill>
                  <a:schemeClr val="accent1">
                    <a:lumMod val="75000"/>
                  </a:schemeClr>
                </a:solidFill>
                <a:latin typeface="Times New Roman" panose="02020603050405020304" pitchFamily="18" charset="0"/>
                <a:cs typeface="Times New Roman" panose="02020603050405020304" pitchFamily="18" charset="0"/>
              </a:rPr>
              <a:t>: </a:t>
            </a:r>
            <a:r>
              <a:rPr lang="en-US" dirty="0">
                <a:solidFill>
                  <a:schemeClr val="accent1">
                    <a:lumMod val="75000"/>
                  </a:schemeClr>
                </a:solidFill>
                <a:latin typeface="Times New Roman" panose="02020603050405020304" pitchFamily="18" charset="0"/>
                <a:cs typeface="Times New Roman" panose="02020603050405020304" pitchFamily="18" charset="0"/>
              </a:rPr>
              <a:t>Impart sound </a:t>
            </a:r>
            <a:r>
              <a:rPr lang="en-US" b="1" dirty="0">
                <a:solidFill>
                  <a:schemeClr val="accent1">
                    <a:lumMod val="75000"/>
                  </a:schemeClr>
                </a:solidFill>
                <a:latin typeface="Times New Roman" panose="02020603050405020304" pitchFamily="18" charset="0"/>
                <a:cs typeface="Times New Roman" panose="02020603050405020304" pitchFamily="18" charset="0"/>
              </a:rPr>
              <a:t>technical knowledge</a:t>
            </a:r>
            <a:r>
              <a:rPr lang="en-US" dirty="0">
                <a:solidFill>
                  <a:schemeClr val="accent1">
                    <a:lumMod val="75000"/>
                  </a:schemeClr>
                </a:solidFill>
                <a:latin typeface="Times New Roman" panose="02020603050405020304" pitchFamily="18" charset="0"/>
                <a:cs typeface="Times New Roman" panose="02020603050405020304" pitchFamily="18" charset="0"/>
              </a:rPr>
              <a:t> and quest for </a:t>
            </a:r>
            <a:r>
              <a:rPr lang="en-US" b="1" dirty="0">
                <a:solidFill>
                  <a:schemeClr val="accent1">
                    <a:lumMod val="75000"/>
                  </a:schemeClr>
                </a:solidFill>
                <a:latin typeface="Times New Roman" panose="02020603050405020304" pitchFamily="18" charset="0"/>
                <a:cs typeface="Times New Roman" panose="02020603050405020304" pitchFamily="18" charset="0"/>
              </a:rPr>
              <a:t>continuous learning</a:t>
            </a:r>
            <a:r>
              <a:rPr lang="en-US" dirty="0">
                <a:solidFill>
                  <a:schemeClr val="accent1">
                    <a:lumMod val="75000"/>
                  </a:schemeClr>
                </a:solidFill>
                <a:latin typeface="Times New Roman" panose="02020603050405020304" pitchFamily="18" charset="0"/>
                <a:cs typeface="Times New Roman" panose="02020603050405020304" pitchFamily="18" charset="0"/>
              </a:rPr>
              <a:t>.</a:t>
            </a:r>
          </a:p>
          <a:p>
            <a:pPr algn="just">
              <a:lnSpc>
                <a:spcPct val="120000"/>
              </a:lnSpc>
              <a:buNone/>
            </a:pPr>
            <a:r>
              <a:rPr lang="en-US" altLang="en-US" b="1" dirty="0" smtClean="0">
                <a:solidFill>
                  <a:schemeClr val="accent1">
                    <a:lumMod val="75000"/>
                  </a:schemeClr>
                </a:solidFill>
                <a:latin typeface="Times New Roman" panose="02020603050405020304" pitchFamily="18" charset="0"/>
                <a:cs typeface="Times New Roman" panose="02020603050405020304" pitchFamily="18" charset="0"/>
              </a:rPr>
              <a:t>M2</a:t>
            </a:r>
            <a:r>
              <a:rPr lang="en-US" altLang="en-US" b="1" dirty="0">
                <a:solidFill>
                  <a:schemeClr val="accent1">
                    <a:lumMod val="75000"/>
                  </a:schemeClr>
                </a:solidFill>
                <a:latin typeface="Times New Roman" panose="02020603050405020304" pitchFamily="18" charset="0"/>
                <a:cs typeface="Times New Roman" panose="02020603050405020304" pitchFamily="18" charset="0"/>
              </a:rPr>
              <a:t>: </a:t>
            </a:r>
            <a:r>
              <a:rPr lang="en-US" dirty="0">
                <a:solidFill>
                  <a:schemeClr val="accent1">
                    <a:lumMod val="75000"/>
                  </a:schemeClr>
                </a:solidFill>
                <a:latin typeface="Times New Roman" panose="02020603050405020304" pitchFamily="18" charset="0"/>
                <a:cs typeface="Times New Roman" panose="02020603050405020304" pitchFamily="18" charset="0"/>
              </a:rPr>
              <a:t>To equip students to furnish Computer Applications for the society through</a:t>
            </a:r>
            <a:r>
              <a:rPr lang="en-US" b="1" dirty="0">
                <a:solidFill>
                  <a:schemeClr val="accent1">
                    <a:lumMod val="75000"/>
                  </a:schemeClr>
                </a:solidFill>
                <a:latin typeface="Times New Roman" panose="02020603050405020304" pitchFamily="18" charset="0"/>
                <a:cs typeface="Times New Roman" panose="02020603050405020304" pitchFamily="18" charset="0"/>
              </a:rPr>
              <a:t> experiential learning</a:t>
            </a:r>
            <a:r>
              <a:rPr lang="en-US" dirty="0">
                <a:solidFill>
                  <a:schemeClr val="accent1">
                    <a:lumMod val="75000"/>
                  </a:schemeClr>
                </a:solidFill>
                <a:latin typeface="Times New Roman" panose="02020603050405020304" pitchFamily="18" charset="0"/>
                <a:cs typeface="Times New Roman" panose="02020603050405020304" pitchFamily="18" charset="0"/>
              </a:rPr>
              <a:t> and research with </a:t>
            </a:r>
            <a:r>
              <a:rPr lang="en-US" b="1" dirty="0">
                <a:solidFill>
                  <a:schemeClr val="accent1">
                    <a:lumMod val="75000"/>
                  </a:schemeClr>
                </a:solidFill>
                <a:latin typeface="Times New Roman" panose="02020603050405020304" pitchFamily="18" charset="0"/>
                <a:cs typeface="Times New Roman" panose="02020603050405020304" pitchFamily="18" charset="0"/>
              </a:rPr>
              <a:t>professional ethics</a:t>
            </a:r>
            <a:r>
              <a:rPr lang="en-US" dirty="0">
                <a:solidFill>
                  <a:schemeClr val="accent1">
                    <a:lumMod val="75000"/>
                  </a:schemeClr>
                </a:solidFill>
                <a:latin typeface="Times New Roman" panose="02020603050405020304" pitchFamily="18" charset="0"/>
                <a:cs typeface="Times New Roman" panose="02020603050405020304" pitchFamily="18" charset="0"/>
              </a:rPr>
              <a:t>.</a:t>
            </a:r>
          </a:p>
          <a:p>
            <a:pPr algn="just">
              <a:lnSpc>
                <a:spcPct val="120000"/>
              </a:lnSpc>
              <a:buNone/>
            </a:pPr>
            <a:r>
              <a:rPr lang="en-US" altLang="en-US" b="1" dirty="0" smtClean="0">
                <a:solidFill>
                  <a:schemeClr val="accent1">
                    <a:lumMod val="75000"/>
                  </a:schemeClr>
                </a:solidFill>
                <a:latin typeface="Times New Roman" panose="02020603050405020304" pitchFamily="18" charset="0"/>
                <a:cs typeface="Times New Roman" panose="02020603050405020304" pitchFamily="18" charset="0"/>
              </a:rPr>
              <a:t>M3</a:t>
            </a:r>
            <a:r>
              <a:rPr lang="en-US" altLang="en-US" b="1" dirty="0">
                <a:solidFill>
                  <a:schemeClr val="accent1">
                    <a:lumMod val="75000"/>
                  </a:schemeClr>
                </a:solidFill>
                <a:latin typeface="Times New Roman" panose="02020603050405020304" pitchFamily="18" charset="0"/>
                <a:cs typeface="Times New Roman" panose="02020603050405020304" pitchFamily="18" charset="0"/>
              </a:rPr>
              <a:t>: </a:t>
            </a:r>
            <a:r>
              <a:rPr lang="en-US" dirty="0">
                <a:solidFill>
                  <a:schemeClr val="accent1">
                    <a:lumMod val="75000"/>
                  </a:schemeClr>
                </a:solidFill>
                <a:latin typeface="Times New Roman" panose="02020603050405020304" pitchFamily="18" charset="0"/>
                <a:cs typeface="Times New Roman" panose="02020603050405020304" pitchFamily="18" charset="0"/>
              </a:rPr>
              <a:t>Encourage </a:t>
            </a:r>
            <a:r>
              <a:rPr lang="en-US" b="1" dirty="0">
                <a:solidFill>
                  <a:schemeClr val="accent1">
                    <a:lumMod val="75000"/>
                  </a:schemeClr>
                </a:solidFill>
                <a:latin typeface="Times New Roman" panose="02020603050405020304" pitchFamily="18" charset="0"/>
                <a:cs typeface="Times New Roman" panose="02020603050405020304" pitchFamily="18" charset="0"/>
              </a:rPr>
              <a:t>team work </a:t>
            </a:r>
            <a:r>
              <a:rPr lang="en-US" dirty="0">
                <a:solidFill>
                  <a:schemeClr val="accent1">
                    <a:lumMod val="75000"/>
                  </a:schemeClr>
                </a:solidFill>
                <a:latin typeface="Times New Roman" panose="02020603050405020304" pitchFamily="18" charset="0"/>
                <a:cs typeface="Times New Roman" panose="02020603050405020304" pitchFamily="18" charset="0"/>
              </a:rPr>
              <a:t>through inter-disciplinary project and evolve as leaders with </a:t>
            </a:r>
            <a:r>
              <a:rPr lang="en-US" b="1" dirty="0">
                <a:solidFill>
                  <a:schemeClr val="accent1">
                    <a:lumMod val="75000"/>
                  </a:schemeClr>
                </a:solidFill>
                <a:latin typeface="Times New Roman" panose="02020603050405020304" pitchFamily="18" charset="0"/>
                <a:cs typeface="Times New Roman" panose="02020603050405020304" pitchFamily="18" charset="0"/>
              </a:rPr>
              <a:t>social concerns</a:t>
            </a:r>
            <a:r>
              <a:rPr lang="en-US" dirty="0">
                <a:solidFill>
                  <a:schemeClr val="accent1">
                    <a:lumMod val="75000"/>
                  </a:schemeClr>
                </a:solidFill>
                <a:latin typeface="Times New Roman" panose="02020603050405020304" pitchFamily="18" charset="0"/>
                <a:cs typeface="Times New Roman" panose="02020603050405020304" pitchFamily="18" charset="0"/>
              </a:rPr>
              <a:t>.</a:t>
            </a:r>
          </a:p>
          <a:p>
            <a:pPr marL="0" indent="0">
              <a:buNone/>
            </a:pPr>
            <a:endParaRPr lang="en-US" altLang="en-US" dirty="0">
              <a:latin typeface="Times New Roman" panose="02020603050405020304" pitchFamily="18" charset="0"/>
              <a:cs typeface="Times New Roman" panose="02020603050405020304" pitchFamily="18" charset="0"/>
            </a:endParaRPr>
          </a:p>
          <a:p>
            <a:endParaRPr lang="en-US" dirty="0"/>
          </a:p>
        </p:txBody>
      </p:sp>
      <p:sp>
        <p:nvSpPr>
          <p:cNvPr id="5" name="Slide Number Placeholder 4"/>
          <p:cNvSpPr>
            <a:spLocks noGrp="1"/>
          </p:cNvSpPr>
          <p:nvPr>
            <p:ph type="sldNum" sz="quarter" idx="12"/>
          </p:nvPr>
        </p:nvSpPr>
        <p:spPr/>
        <p:txBody>
          <a:bodyPr/>
          <a:lstStyle/>
          <a:p>
            <a:fld id="{BDA81EBD-E76A-4F41-A446-2C36F17D92D6}" type="slidenum">
              <a:rPr lang="en-US" smtClean="0"/>
              <a:pPr/>
              <a:t>2</a:t>
            </a:fld>
            <a:endParaRPr lang="en-US"/>
          </a:p>
        </p:txBody>
      </p:sp>
      <p:sp>
        <p:nvSpPr>
          <p:cNvPr id="6" name="Footer Placeholder 5"/>
          <p:cNvSpPr>
            <a:spLocks noGrp="1"/>
          </p:cNvSpPr>
          <p:nvPr>
            <p:ph type="ftr" sz="quarter" idx="11"/>
          </p:nvPr>
        </p:nvSpPr>
        <p:spPr/>
        <p:txBody>
          <a:bodyPr/>
          <a:lstStyle/>
          <a:p>
            <a:r>
              <a:rPr lang="en-US" smtClean="0"/>
              <a:t>Dr Rekha B Venkatapur</a:t>
            </a:r>
            <a:endParaRPr lang="en-US"/>
          </a:p>
        </p:txBody>
      </p:sp>
    </p:spTree>
    <p:extLst>
      <p:ext uri="{BB962C8B-B14F-4D97-AF65-F5344CB8AC3E}">
        <p14:creationId xmlns:p14="http://schemas.microsoft.com/office/powerpoint/2010/main" xmlns="" val="244554984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533400"/>
          </a:xfrm>
        </p:spPr>
        <p:txBody>
          <a:bodyPr>
            <a:normAutofit fontScale="90000"/>
          </a:bodyPr>
          <a:lstStyle/>
          <a:p>
            <a:r>
              <a:rPr lang="en-US" b="1" dirty="0"/>
              <a:t>The Kernel </a:t>
            </a:r>
            <a:endParaRPr lang="en-US" dirty="0"/>
          </a:p>
        </p:txBody>
      </p:sp>
      <p:sp>
        <p:nvSpPr>
          <p:cNvPr id="3" name="Content Placeholder 2"/>
          <p:cNvSpPr>
            <a:spLocks noGrp="1"/>
          </p:cNvSpPr>
          <p:nvPr>
            <p:ph idx="1"/>
          </p:nvPr>
        </p:nvSpPr>
        <p:spPr>
          <a:xfrm>
            <a:off x="-9526" y="533400"/>
            <a:ext cx="9153525" cy="6400800"/>
          </a:xfrm>
        </p:spPr>
        <p:txBody>
          <a:bodyPr>
            <a:noAutofit/>
          </a:bodyPr>
          <a:lstStyle/>
          <a:p>
            <a:pPr marL="171450" indent="-171450" algn="just"/>
            <a:r>
              <a:rPr lang="en-US" sz="2400" dirty="0" smtClean="0"/>
              <a:t>The </a:t>
            </a:r>
            <a:r>
              <a:rPr lang="en-US" sz="2400" dirty="0"/>
              <a:t>core of the operating system - a </a:t>
            </a:r>
            <a:r>
              <a:rPr lang="en-US" sz="2400" b="1" dirty="0"/>
              <a:t>collection of routines </a:t>
            </a:r>
            <a:r>
              <a:rPr lang="en-US" sz="2400" dirty="0"/>
              <a:t>mostly written in C. </a:t>
            </a:r>
            <a:endParaRPr lang="en-US" sz="2400" dirty="0" smtClean="0"/>
          </a:p>
          <a:p>
            <a:pPr marL="171450" indent="-171450" algn="just"/>
            <a:r>
              <a:rPr lang="en-US" sz="2400" dirty="0" smtClean="0"/>
              <a:t>It </a:t>
            </a:r>
            <a:r>
              <a:rPr lang="en-US" sz="2400" dirty="0"/>
              <a:t>is loaded into memory when the system is </a:t>
            </a:r>
            <a:r>
              <a:rPr lang="en-US" sz="2400" b="1" dirty="0"/>
              <a:t>booted</a:t>
            </a:r>
            <a:r>
              <a:rPr lang="en-US" sz="2400" dirty="0"/>
              <a:t> and communicates directly with the hardware. </a:t>
            </a:r>
          </a:p>
          <a:p>
            <a:pPr marL="171450" indent="-171450" algn="just"/>
            <a:r>
              <a:rPr lang="en-US" sz="2400" dirty="0" smtClean="0"/>
              <a:t>User </a:t>
            </a:r>
            <a:r>
              <a:rPr lang="en-US" sz="2400" dirty="0"/>
              <a:t>programs (the applications) that need to </a:t>
            </a:r>
            <a:r>
              <a:rPr lang="en-US" sz="2400" b="1" dirty="0"/>
              <a:t>access the hardware </a:t>
            </a:r>
            <a:r>
              <a:rPr lang="en-US" sz="2400" dirty="0"/>
              <a:t>use the services of the kernel, which performs the job on the user's behalf. </a:t>
            </a:r>
          </a:p>
          <a:p>
            <a:pPr marL="171450" indent="-171450" algn="just"/>
            <a:r>
              <a:rPr lang="en-US" sz="2400" dirty="0" smtClean="0"/>
              <a:t>These </a:t>
            </a:r>
            <a:r>
              <a:rPr lang="en-US" sz="2400" dirty="0"/>
              <a:t>programs access the kernel through a set of functions called </a:t>
            </a:r>
            <a:r>
              <a:rPr lang="en-US" sz="2400" b="1" dirty="0"/>
              <a:t>system calls</a:t>
            </a:r>
            <a:r>
              <a:rPr lang="en-US" sz="2400" dirty="0"/>
              <a:t>. </a:t>
            </a:r>
          </a:p>
          <a:p>
            <a:pPr marL="171450" indent="-171450" algn="just"/>
            <a:r>
              <a:rPr lang="en-US" sz="2400" dirty="0" smtClean="0"/>
              <a:t>Apart </a:t>
            </a:r>
            <a:r>
              <a:rPr lang="en-US" sz="2400" dirty="0"/>
              <a:t>from providing support to user's program, kernel also does important </a:t>
            </a:r>
            <a:r>
              <a:rPr lang="en-US" sz="2400" b="1" dirty="0"/>
              <a:t>housekeeping</a:t>
            </a:r>
            <a:r>
              <a:rPr lang="en-US" sz="2400" dirty="0"/>
              <a:t>. </a:t>
            </a:r>
          </a:p>
          <a:p>
            <a:pPr marL="171450" indent="-171450" algn="just"/>
            <a:r>
              <a:rPr lang="en-US" sz="2400" dirty="0" smtClean="0"/>
              <a:t>It </a:t>
            </a:r>
            <a:r>
              <a:rPr lang="en-US" sz="2400" dirty="0"/>
              <a:t>manages the </a:t>
            </a:r>
            <a:r>
              <a:rPr lang="en-US" sz="2400" b="1" dirty="0"/>
              <a:t>system's memory, schedules processes</a:t>
            </a:r>
            <a:r>
              <a:rPr lang="en-US" sz="2400" dirty="0"/>
              <a:t>, decides their priorities and so on. </a:t>
            </a:r>
          </a:p>
          <a:p>
            <a:pPr marL="171450" indent="-171450" algn="just"/>
            <a:r>
              <a:rPr lang="en-US" sz="2400" dirty="0" smtClean="0"/>
              <a:t>The </a:t>
            </a:r>
            <a:r>
              <a:rPr lang="en-US" sz="2400" dirty="0"/>
              <a:t>kernel has to do a lot of this work even if </a:t>
            </a:r>
            <a:r>
              <a:rPr lang="en-US" sz="2400" b="1" dirty="0"/>
              <a:t>no user program is running. </a:t>
            </a:r>
          </a:p>
          <a:p>
            <a:pPr marL="171450" indent="-171450" algn="just"/>
            <a:r>
              <a:rPr lang="en-US" sz="2400" dirty="0" smtClean="0"/>
              <a:t>The </a:t>
            </a:r>
            <a:r>
              <a:rPr lang="en-US" sz="2400" dirty="0"/>
              <a:t>kernel is also called as the operating system - a programs gateway to the computer's resources. </a:t>
            </a:r>
          </a:p>
          <a:p>
            <a:pPr algn="just"/>
            <a:endParaRPr lang="en-US" sz="2400" dirty="0"/>
          </a:p>
          <a:p>
            <a:pPr algn="just"/>
            <a:endParaRPr lang="en-US" sz="2400" dirty="0"/>
          </a:p>
        </p:txBody>
      </p:sp>
      <p:sp>
        <p:nvSpPr>
          <p:cNvPr id="11" name="Slide Number Placeholder 10"/>
          <p:cNvSpPr>
            <a:spLocks noGrp="1"/>
          </p:cNvSpPr>
          <p:nvPr>
            <p:ph type="sldNum" sz="quarter" idx="12"/>
          </p:nvPr>
        </p:nvSpPr>
        <p:spPr/>
        <p:txBody>
          <a:bodyPr/>
          <a:lstStyle/>
          <a:p>
            <a:fld id="{BDA81EBD-E76A-4F41-A446-2C36F17D92D6}" type="slidenum">
              <a:rPr lang="en-US" smtClean="0"/>
              <a:pPr/>
              <a:t>20</a:t>
            </a:fld>
            <a:endParaRPr lang="en-US"/>
          </a:p>
        </p:txBody>
      </p:sp>
      <p:sp>
        <p:nvSpPr>
          <p:cNvPr id="6" name="Footer Placeholder 5"/>
          <p:cNvSpPr>
            <a:spLocks noGrp="1"/>
          </p:cNvSpPr>
          <p:nvPr>
            <p:ph type="ftr" sz="quarter" idx="11"/>
          </p:nvPr>
        </p:nvSpPr>
        <p:spPr/>
        <p:txBody>
          <a:bodyPr/>
          <a:lstStyle/>
          <a:p>
            <a:r>
              <a:rPr lang="en-US" smtClean="0"/>
              <a:t>Dr Rekha B Venkatapur</a:t>
            </a:r>
            <a:endParaRPr lang="en-US"/>
          </a:p>
        </p:txBody>
      </p:sp>
    </p:spTree>
    <p:extLst>
      <p:ext uri="{BB962C8B-B14F-4D97-AF65-F5344CB8AC3E}">
        <p14:creationId xmlns:p14="http://schemas.microsoft.com/office/powerpoint/2010/main" xmlns="" val="78681513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p:spPr>
        <p:txBody>
          <a:bodyPr>
            <a:normAutofit fontScale="90000"/>
          </a:bodyPr>
          <a:lstStyle/>
          <a:p>
            <a:r>
              <a:rPr lang="en-US" b="1" dirty="0"/>
              <a:t>The Shell </a:t>
            </a:r>
            <a:r>
              <a:rPr lang="en-US" dirty="0"/>
              <a:t/>
            </a:r>
            <a:br>
              <a:rPr lang="en-US" dirty="0"/>
            </a:br>
            <a:endParaRPr lang="en-US" dirty="0"/>
          </a:p>
        </p:txBody>
      </p:sp>
      <p:sp>
        <p:nvSpPr>
          <p:cNvPr id="3" name="Content Placeholder 2"/>
          <p:cNvSpPr>
            <a:spLocks noGrp="1"/>
          </p:cNvSpPr>
          <p:nvPr>
            <p:ph idx="1"/>
          </p:nvPr>
        </p:nvSpPr>
        <p:spPr>
          <a:xfrm>
            <a:off x="152400" y="762000"/>
            <a:ext cx="8915400" cy="5791200"/>
          </a:xfrm>
        </p:spPr>
        <p:txBody>
          <a:bodyPr>
            <a:noAutofit/>
          </a:bodyPr>
          <a:lstStyle/>
          <a:p>
            <a:pPr algn="just"/>
            <a:r>
              <a:rPr lang="en-US" sz="2400" dirty="0" smtClean="0"/>
              <a:t>Computers </a:t>
            </a:r>
            <a:r>
              <a:rPr lang="en-US" sz="2400" dirty="0"/>
              <a:t>don't have any capability of </a:t>
            </a:r>
            <a:r>
              <a:rPr lang="en-US" sz="2400" b="1" dirty="0"/>
              <a:t>translating commands </a:t>
            </a:r>
            <a:r>
              <a:rPr lang="en-US" sz="2400" dirty="0"/>
              <a:t>into action. </a:t>
            </a:r>
          </a:p>
          <a:p>
            <a:pPr algn="just"/>
            <a:r>
              <a:rPr lang="en-US" sz="2400" dirty="0" smtClean="0"/>
              <a:t>That </a:t>
            </a:r>
            <a:r>
              <a:rPr lang="en-US" sz="2400" dirty="0"/>
              <a:t>requires a </a:t>
            </a:r>
            <a:r>
              <a:rPr lang="en-US" sz="2400" b="1" dirty="0"/>
              <a:t>command interpreter</a:t>
            </a:r>
            <a:r>
              <a:rPr lang="en-US" sz="2400" dirty="0"/>
              <a:t>, also called as the shell. </a:t>
            </a:r>
          </a:p>
          <a:p>
            <a:pPr algn="just"/>
            <a:r>
              <a:rPr lang="en-US" sz="2400" dirty="0" smtClean="0"/>
              <a:t>Shell </a:t>
            </a:r>
            <a:r>
              <a:rPr lang="en-US" sz="2400" dirty="0"/>
              <a:t>is actually </a:t>
            </a:r>
            <a:r>
              <a:rPr lang="en-US" sz="2400" b="1" dirty="0"/>
              <a:t>interface</a:t>
            </a:r>
            <a:r>
              <a:rPr lang="en-US" sz="2400" dirty="0"/>
              <a:t> between the user and the kernel. </a:t>
            </a:r>
          </a:p>
          <a:p>
            <a:pPr algn="just"/>
            <a:r>
              <a:rPr lang="en-US" sz="2400" dirty="0" smtClean="0"/>
              <a:t>Most </a:t>
            </a:r>
            <a:r>
              <a:rPr lang="en-US" sz="2400" dirty="0"/>
              <a:t>of the time, there's only </a:t>
            </a:r>
            <a:r>
              <a:rPr lang="en-US" sz="2400" b="1" dirty="0"/>
              <a:t>one kernel </a:t>
            </a:r>
            <a:r>
              <a:rPr lang="en-US" sz="2400" dirty="0"/>
              <a:t>running on the system, there could be </a:t>
            </a:r>
            <a:r>
              <a:rPr lang="en-US" sz="2400" b="1" dirty="0"/>
              <a:t>several shells </a:t>
            </a:r>
            <a:r>
              <a:rPr lang="en-US" sz="2400" dirty="0"/>
              <a:t>running – one for each user logged in. </a:t>
            </a:r>
          </a:p>
          <a:p>
            <a:pPr algn="just"/>
            <a:r>
              <a:rPr lang="en-US" sz="2400" dirty="0" smtClean="0"/>
              <a:t>The </a:t>
            </a:r>
            <a:r>
              <a:rPr lang="en-US" sz="2400" dirty="0"/>
              <a:t>shell accepts commands from user, if require rebuilds a user command, and finally communicates with the kernel to see that the </a:t>
            </a:r>
            <a:r>
              <a:rPr lang="en-US" sz="2400" b="1" dirty="0"/>
              <a:t>command is executed</a:t>
            </a:r>
            <a:r>
              <a:rPr lang="en-US" sz="2400" dirty="0"/>
              <a:t>. </a:t>
            </a:r>
          </a:p>
          <a:p>
            <a:pPr algn="just"/>
            <a:r>
              <a:rPr lang="en-US" sz="2400" b="1" dirty="0" smtClean="0"/>
              <a:t>Example</a:t>
            </a:r>
            <a:r>
              <a:rPr lang="en-US" sz="2400" b="1" dirty="0"/>
              <a:t>: </a:t>
            </a:r>
            <a:endParaRPr lang="en-US" sz="2400" dirty="0"/>
          </a:p>
          <a:p>
            <a:pPr algn="just"/>
            <a:r>
              <a:rPr lang="en-US" sz="2400" b="1" dirty="0" smtClean="0"/>
              <a:t>$ </a:t>
            </a:r>
            <a:r>
              <a:rPr lang="en-US" sz="2400" b="1" dirty="0"/>
              <a:t>echo VTU </a:t>
            </a:r>
            <a:r>
              <a:rPr lang="en-US" sz="2400" b="1" dirty="0" err="1"/>
              <a:t>Belagavi</a:t>
            </a:r>
            <a:r>
              <a:rPr lang="en-US" sz="2400" b="1" dirty="0"/>
              <a:t> </a:t>
            </a:r>
            <a:r>
              <a:rPr lang="en-US" sz="2400" dirty="0"/>
              <a:t>#Shell rebuilds echo command by removing multiple spaces </a:t>
            </a:r>
            <a:endParaRPr lang="en-US" sz="2400" dirty="0" smtClean="0"/>
          </a:p>
          <a:p>
            <a:pPr marL="0" indent="0" algn="just">
              <a:buNone/>
            </a:pPr>
            <a:r>
              <a:rPr lang="en-US" sz="2400" b="1" dirty="0"/>
              <a:t> </a:t>
            </a:r>
            <a:r>
              <a:rPr lang="en-US" sz="2400" b="1" dirty="0" smtClean="0"/>
              <a:t>     VTU </a:t>
            </a:r>
            <a:r>
              <a:rPr lang="en-US" sz="2400" b="1" dirty="0" err="1"/>
              <a:t>Belagavi</a:t>
            </a:r>
            <a:endParaRPr lang="en-US" sz="2400" dirty="0"/>
          </a:p>
        </p:txBody>
      </p:sp>
      <p:sp>
        <p:nvSpPr>
          <p:cNvPr id="11" name="Slide Number Placeholder 10"/>
          <p:cNvSpPr>
            <a:spLocks noGrp="1"/>
          </p:cNvSpPr>
          <p:nvPr>
            <p:ph type="sldNum" sz="quarter" idx="12"/>
          </p:nvPr>
        </p:nvSpPr>
        <p:spPr/>
        <p:txBody>
          <a:bodyPr/>
          <a:lstStyle/>
          <a:p>
            <a:fld id="{BDA81EBD-E76A-4F41-A446-2C36F17D92D6}" type="slidenum">
              <a:rPr lang="en-US" smtClean="0"/>
              <a:pPr/>
              <a:t>21</a:t>
            </a:fld>
            <a:endParaRPr lang="en-US"/>
          </a:p>
        </p:txBody>
      </p:sp>
      <p:sp>
        <p:nvSpPr>
          <p:cNvPr id="6" name="Footer Placeholder 5"/>
          <p:cNvSpPr>
            <a:spLocks noGrp="1"/>
          </p:cNvSpPr>
          <p:nvPr>
            <p:ph type="ftr" sz="quarter" idx="11"/>
          </p:nvPr>
        </p:nvSpPr>
        <p:spPr/>
        <p:txBody>
          <a:bodyPr/>
          <a:lstStyle/>
          <a:p>
            <a:r>
              <a:rPr lang="en-US" smtClean="0"/>
              <a:t>Dr Rekha B Venkatapur</a:t>
            </a:r>
            <a:endParaRPr lang="en-US"/>
          </a:p>
        </p:txBody>
      </p:sp>
    </p:spTree>
    <p:extLst>
      <p:ext uri="{BB962C8B-B14F-4D97-AF65-F5344CB8AC3E}">
        <p14:creationId xmlns:p14="http://schemas.microsoft.com/office/powerpoint/2010/main" xmlns="" val="114059634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The file and process </a:t>
            </a:r>
            <a:r>
              <a:rPr lang="en-US" dirty="0"/>
              <a:t/>
            </a:r>
            <a:br>
              <a:rPr lang="en-US" dirty="0"/>
            </a:br>
            <a:endParaRPr lang="en-US" dirty="0"/>
          </a:p>
        </p:txBody>
      </p:sp>
      <p:sp>
        <p:nvSpPr>
          <p:cNvPr id="3" name="Content Placeholder 2"/>
          <p:cNvSpPr>
            <a:spLocks noGrp="1"/>
          </p:cNvSpPr>
          <p:nvPr>
            <p:ph idx="1"/>
          </p:nvPr>
        </p:nvSpPr>
        <p:spPr>
          <a:xfrm>
            <a:off x="152400" y="990600"/>
            <a:ext cx="8991600" cy="5562600"/>
          </a:xfrm>
        </p:spPr>
        <p:txBody>
          <a:bodyPr>
            <a:noAutofit/>
          </a:bodyPr>
          <a:lstStyle/>
          <a:p>
            <a:pPr algn="just"/>
            <a:r>
              <a:rPr lang="en-US" sz="2400" dirty="0" smtClean="0"/>
              <a:t>Two </a:t>
            </a:r>
            <a:r>
              <a:rPr lang="en-US" sz="2400" dirty="0"/>
              <a:t>simple entities support the UNIX – the file and the process. </a:t>
            </a:r>
          </a:p>
          <a:p>
            <a:pPr algn="just"/>
            <a:r>
              <a:rPr lang="en-US" sz="2400" b="1" i="1" dirty="0" smtClean="0">
                <a:solidFill>
                  <a:srgbClr val="FF0000"/>
                </a:solidFill>
              </a:rPr>
              <a:t>“</a:t>
            </a:r>
            <a:r>
              <a:rPr lang="en-US" sz="2400" b="1" i="1" dirty="0">
                <a:solidFill>
                  <a:srgbClr val="FF0000"/>
                </a:solidFill>
              </a:rPr>
              <a:t>Files have places and processes have life” </a:t>
            </a:r>
            <a:endParaRPr lang="en-US" sz="2400" dirty="0">
              <a:solidFill>
                <a:srgbClr val="FF0000"/>
              </a:solidFill>
            </a:endParaRPr>
          </a:p>
          <a:p>
            <a:pPr algn="just"/>
            <a:r>
              <a:rPr lang="en-US" sz="2400" b="1" dirty="0" smtClean="0">
                <a:solidFill>
                  <a:srgbClr val="FF0000"/>
                </a:solidFill>
              </a:rPr>
              <a:t>The </a:t>
            </a:r>
            <a:r>
              <a:rPr lang="en-US" sz="2400" b="1" dirty="0">
                <a:solidFill>
                  <a:srgbClr val="FF0000"/>
                </a:solidFill>
              </a:rPr>
              <a:t>File </a:t>
            </a:r>
            <a:endParaRPr lang="en-US" sz="2400" dirty="0">
              <a:solidFill>
                <a:srgbClr val="FF0000"/>
              </a:solidFill>
            </a:endParaRPr>
          </a:p>
          <a:p>
            <a:pPr algn="just"/>
            <a:r>
              <a:rPr lang="en-US" sz="2400" dirty="0" smtClean="0"/>
              <a:t>A </a:t>
            </a:r>
            <a:r>
              <a:rPr lang="en-US" sz="2400" dirty="0"/>
              <a:t>file is just an </a:t>
            </a:r>
            <a:r>
              <a:rPr lang="en-US" sz="2400" b="1" dirty="0"/>
              <a:t>array of bytes </a:t>
            </a:r>
            <a:r>
              <a:rPr lang="en-US" sz="2400" dirty="0"/>
              <a:t>and can contain virtually anything. </a:t>
            </a:r>
          </a:p>
          <a:p>
            <a:pPr algn="just"/>
            <a:r>
              <a:rPr lang="en-US" sz="2400" dirty="0" smtClean="0"/>
              <a:t>Every </a:t>
            </a:r>
            <a:r>
              <a:rPr lang="en-US" sz="2400" dirty="0"/>
              <a:t>file in UNIX is part of the one file structure provided by UNIX. </a:t>
            </a:r>
          </a:p>
          <a:p>
            <a:pPr algn="just"/>
            <a:r>
              <a:rPr lang="en-US" sz="2400" dirty="0" smtClean="0"/>
              <a:t>UNIX </a:t>
            </a:r>
            <a:r>
              <a:rPr lang="en-US" sz="2400" dirty="0"/>
              <a:t>considers </a:t>
            </a:r>
            <a:r>
              <a:rPr lang="en-US" sz="2400" b="1" dirty="0"/>
              <a:t>directories and devices as members of the file system. </a:t>
            </a:r>
          </a:p>
          <a:p>
            <a:pPr algn="just"/>
            <a:r>
              <a:rPr lang="en-US" sz="2400" b="1" dirty="0" smtClean="0">
                <a:solidFill>
                  <a:srgbClr val="FF0000"/>
                </a:solidFill>
              </a:rPr>
              <a:t>The </a:t>
            </a:r>
            <a:r>
              <a:rPr lang="en-US" sz="2400" b="1" dirty="0">
                <a:solidFill>
                  <a:srgbClr val="FF0000"/>
                </a:solidFill>
              </a:rPr>
              <a:t>Process </a:t>
            </a:r>
            <a:endParaRPr lang="en-US" sz="2400" dirty="0">
              <a:solidFill>
                <a:srgbClr val="FF0000"/>
              </a:solidFill>
            </a:endParaRPr>
          </a:p>
          <a:p>
            <a:pPr algn="just"/>
            <a:r>
              <a:rPr lang="en-US" sz="2400" dirty="0" smtClean="0"/>
              <a:t>The </a:t>
            </a:r>
            <a:r>
              <a:rPr lang="en-US" sz="2400" dirty="0"/>
              <a:t>process is the name given to the file when it is executed as a program (Process is </a:t>
            </a:r>
            <a:r>
              <a:rPr lang="en-US" sz="2400" b="1" dirty="0"/>
              <a:t>program under execution</a:t>
            </a:r>
            <a:r>
              <a:rPr lang="en-US" sz="2400" dirty="0"/>
              <a:t>). </a:t>
            </a:r>
          </a:p>
          <a:p>
            <a:pPr algn="just"/>
            <a:r>
              <a:rPr lang="en-US" sz="2400" dirty="0" smtClean="0"/>
              <a:t>We </a:t>
            </a:r>
            <a:r>
              <a:rPr lang="en-US" sz="2400" dirty="0"/>
              <a:t>can say process is an “</a:t>
            </a:r>
            <a:r>
              <a:rPr lang="en-US" sz="2400" b="1" dirty="0"/>
              <a:t>time image</a:t>
            </a:r>
            <a:r>
              <a:rPr lang="en-US" sz="2400" dirty="0"/>
              <a:t>” of an executable file. </a:t>
            </a:r>
          </a:p>
          <a:p>
            <a:pPr algn="just"/>
            <a:r>
              <a:rPr lang="en-US" sz="2400" dirty="0" smtClean="0"/>
              <a:t>We </a:t>
            </a:r>
            <a:r>
              <a:rPr lang="en-US" sz="2400" dirty="0"/>
              <a:t>also treat process as a </a:t>
            </a:r>
            <a:r>
              <a:rPr lang="en-US" sz="2400" b="1" dirty="0"/>
              <a:t>living organism </a:t>
            </a:r>
            <a:r>
              <a:rPr lang="en-US" sz="2400" dirty="0"/>
              <a:t>which have parents, children and are born and die. </a:t>
            </a:r>
          </a:p>
          <a:p>
            <a:pPr algn="just"/>
            <a:endParaRPr lang="en-US" sz="2400" dirty="0"/>
          </a:p>
        </p:txBody>
      </p:sp>
      <p:sp>
        <p:nvSpPr>
          <p:cNvPr id="5" name="Slide Number Placeholder 4"/>
          <p:cNvSpPr>
            <a:spLocks noGrp="1"/>
          </p:cNvSpPr>
          <p:nvPr>
            <p:ph type="sldNum" sz="quarter" idx="12"/>
          </p:nvPr>
        </p:nvSpPr>
        <p:spPr/>
        <p:txBody>
          <a:bodyPr/>
          <a:lstStyle/>
          <a:p>
            <a:fld id="{BDA81EBD-E76A-4F41-A446-2C36F17D92D6}" type="slidenum">
              <a:rPr lang="en-US" smtClean="0"/>
              <a:pPr/>
              <a:t>22</a:t>
            </a:fld>
            <a:endParaRPr lang="en-US"/>
          </a:p>
        </p:txBody>
      </p:sp>
      <p:sp>
        <p:nvSpPr>
          <p:cNvPr id="6" name="Footer Placeholder 5"/>
          <p:cNvSpPr>
            <a:spLocks noGrp="1"/>
          </p:cNvSpPr>
          <p:nvPr>
            <p:ph type="ftr" sz="quarter" idx="11"/>
          </p:nvPr>
        </p:nvSpPr>
        <p:spPr/>
        <p:txBody>
          <a:bodyPr/>
          <a:lstStyle/>
          <a:p>
            <a:r>
              <a:rPr lang="en-US" smtClean="0"/>
              <a:t>Dr Rekha B Venkatapur</a:t>
            </a:r>
            <a:endParaRPr lang="en-US"/>
          </a:p>
        </p:txBody>
      </p:sp>
    </p:spTree>
    <p:extLst>
      <p:ext uri="{BB962C8B-B14F-4D97-AF65-F5344CB8AC3E}">
        <p14:creationId xmlns:p14="http://schemas.microsoft.com/office/powerpoint/2010/main" xmlns="" val="180243266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The System Calls </a:t>
            </a:r>
            <a:r>
              <a:rPr lang="en-US" dirty="0"/>
              <a:t/>
            </a:r>
            <a:br>
              <a:rPr lang="en-US" dirty="0"/>
            </a:br>
            <a:endParaRPr lang="en-US" dirty="0"/>
          </a:p>
        </p:txBody>
      </p:sp>
      <p:sp>
        <p:nvSpPr>
          <p:cNvPr id="3" name="Content Placeholder 2"/>
          <p:cNvSpPr>
            <a:spLocks noGrp="1"/>
          </p:cNvSpPr>
          <p:nvPr>
            <p:ph idx="1"/>
          </p:nvPr>
        </p:nvSpPr>
        <p:spPr/>
        <p:txBody>
          <a:bodyPr/>
          <a:lstStyle/>
          <a:p>
            <a:r>
              <a:rPr lang="en-US" dirty="0" smtClean="0"/>
              <a:t>The </a:t>
            </a:r>
            <a:r>
              <a:rPr lang="en-US" dirty="0"/>
              <a:t>UNIX system-comprising the kernel, shell and </a:t>
            </a:r>
            <a:r>
              <a:rPr lang="en-US" dirty="0" smtClean="0"/>
              <a:t>applications written </a:t>
            </a:r>
            <a:r>
              <a:rPr lang="en-US" dirty="0"/>
              <a:t>in C. </a:t>
            </a:r>
          </a:p>
          <a:p>
            <a:r>
              <a:rPr lang="en-US" dirty="0"/>
              <a:t>T</a:t>
            </a:r>
            <a:r>
              <a:rPr lang="en-US" dirty="0" smtClean="0"/>
              <a:t>here </a:t>
            </a:r>
            <a:r>
              <a:rPr lang="en-US" dirty="0"/>
              <a:t>are several commands that use functions called </a:t>
            </a:r>
            <a:r>
              <a:rPr lang="en-US" b="1" dirty="0"/>
              <a:t>system calls </a:t>
            </a:r>
            <a:r>
              <a:rPr lang="en-US" dirty="0"/>
              <a:t>to communicate with the kernel. </a:t>
            </a:r>
          </a:p>
          <a:p>
            <a:r>
              <a:rPr lang="en-US" dirty="0" smtClean="0"/>
              <a:t>All </a:t>
            </a:r>
            <a:r>
              <a:rPr lang="en-US" dirty="0"/>
              <a:t>UNIX flavors have one thing in common – they use the same system calls. </a:t>
            </a:r>
          </a:p>
          <a:p>
            <a:endParaRPr lang="en-US" dirty="0"/>
          </a:p>
        </p:txBody>
      </p:sp>
      <p:sp>
        <p:nvSpPr>
          <p:cNvPr id="5" name="Slide Number Placeholder 4"/>
          <p:cNvSpPr>
            <a:spLocks noGrp="1"/>
          </p:cNvSpPr>
          <p:nvPr>
            <p:ph type="sldNum" sz="quarter" idx="12"/>
          </p:nvPr>
        </p:nvSpPr>
        <p:spPr/>
        <p:txBody>
          <a:bodyPr/>
          <a:lstStyle/>
          <a:p>
            <a:fld id="{BDA81EBD-E76A-4F41-A446-2C36F17D92D6}" type="slidenum">
              <a:rPr lang="en-US" smtClean="0"/>
              <a:pPr/>
              <a:t>23</a:t>
            </a:fld>
            <a:endParaRPr lang="en-US"/>
          </a:p>
        </p:txBody>
      </p:sp>
      <p:sp>
        <p:nvSpPr>
          <p:cNvPr id="6" name="Footer Placeholder 5"/>
          <p:cNvSpPr>
            <a:spLocks noGrp="1"/>
          </p:cNvSpPr>
          <p:nvPr>
            <p:ph type="ftr" sz="quarter" idx="11"/>
          </p:nvPr>
        </p:nvSpPr>
        <p:spPr/>
        <p:txBody>
          <a:bodyPr/>
          <a:lstStyle/>
          <a:p>
            <a:r>
              <a:rPr lang="en-US" smtClean="0"/>
              <a:t>Dr Rekha B Venkatapur</a:t>
            </a:r>
            <a:endParaRPr lang="en-US"/>
          </a:p>
        </p:txBody>
      </p:sp>
    </p:spTree>
    <p:extLst>
      <p:ext uri="{BB962C8B-B14F-4D97-AF65-F5344CB8AC3E}">
        <p14:creationId xmlns:p14="http://schemas.microsoft.com/office/powerpoint/2010/main" xmlns="" val="124179067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BDA81EBD-E76A-4F41-A446-2C36F17D92D6}" type="slidenum">
              <a:rPr lang="en-US" smtClean="0"/>
              <a:pPr/>
              <a:t>24</a:t>
            </a:fld>
            <a:endParaRPr lang="en-US"/>
          </a:p>
        </p:txBody>
      </p:sp>
      <p:pic>
        <p:nvPicPr>
          <p:cNvPr id="1026" name="Picture 2"/>
          <p:cNvPicPr>
            <a:picLocks noGrp="1" noChangeAspect="1" noChangeArrowheads="1"/>
          </p:cNvPicPr>
          <p:nvPr>
            <p:ph idx="1"/>
          </p:nvPr>
        </p:nvPicPr>
        <p:blipFill>
          <a:blip r:embed="rId2">
            <a:extLst>
              <a:ext uri="{28A0092B-C50C-407E-A947-70E740481C1C}">
                <a14:useLocalDpi xmlns:a14="http://schemas.microsoft.com/office/drawing/2010/main" xmlns="" val="0"/>
              </a:ext>
            </a:extLst>
          </a:blip>
          <a:srcRect/>
          <a:stretch>
            <a:fillRect/>
          </a:stretch>
        </p:blipFill>
        <p:spPr bwMode="auto">
          <a:xfrm>
            <a:off x="838200" y="152400"/>
            <a:ext cx="7254630" cy="6019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6" name="Footer Placeholder 5"/>
          <p:cNvSpPr>
            <a:spLocks noGrp="1"/>
          </p:cNvSpPr>
          <p:nvPr>
            <p:ph type="ftr" sz="quarter" idx="11"/>
          </p:nvPr>
        </p:nvSpPr>
        <p:spPr/>
        <p:txBody>
          <a:bodyPr/>
          <a:lstStyle/>
          <a:p>
            <a:r>
              <a:rPr lang="en-US" smtClean="0"/>
              <a:t>Dr Rekha B Venkatapur</a:t>
            </a:r>
            <a:endParaRPr lang="en-US"/>
          </a:p>
        </p:txBody>
      </p:sp>
    </p:spTree>
    <p:extLst>
      <p:ext uri="{BB962C8B-B14F-4D97-AF65-F5344CB8AC3E}">
        <p14:creationId xmlns:p14="http://schemas.microsoft.com/office/powerpoint/2010/main" xmlns="" val="112057915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FEATURES </a:t>
            </a:r>
            <a:r>
              <a:rPr lang="en-US" b="1" dirty="0"/>
              <a:t>OF UNIX </a:t>
            </a:r>
            <a:endParaRPr lang="en-US" dirty="0"/>
          </a:p>
        </p:txBody>
      </p:sp>
      <p:sp>
        <p:nvSpPr>
          <p:cNvPr id="3" name="Content Placeholder 2"/>
          <p:cNvSpPr>
            <a:spLocks noGrp="1"/>
          </p:cNvSpPr>
          <p:nvPr>
            <p:ph idx="1"/>
          </p:nvPr>
        </p:nvSpPr>
        <p:spPr/>
        <p:txBody>
          <a:bodyPr>
            <a:normAutofit fontScale="92500" lnSpcReduction="10000"/>
          </a:bodyPr>
          <a:lstStyle/>
          <a:p>
            <a:pPr marL="914400" lvl="1" indent="-514350">
              <a:buFont typeface="+mj-lt"/>
              <a:buAutoNum type="arabicPeriod"/>
            </a:pPr>
            <a:r>
              <a:rPr lang="en-US" dirty="0" smtClean="0"/>
              <a:t>A Multi user</a:t>
            </a:r>
          </a:p>
          <a:p>
            <a:pPr marL="914400" lvl="1" indent="-514350">
              <a:buFont typeface="+mj-lt"/>
              <a:buAutoNum type="arabicPeriod"/>
            </a:pPr>
            <a:r>
              <a:rPr lang="en-US" dirty="0" smtClean="0"/>
              <a:t>A </a:t>
            </a:r>
            <a:r>
              <a:rPr lang="en-US" dirty="0"/>
              <a:t>Multitasking System </a:t>
            </a:r>
          </a:p>
          <a:p>
            <a:pPr marL="914400" lvl="1" indent="-514350">
              <a:buFont typeface="+mj-lt"/>
              <a:buAutoNum type="arabicPeriod"/>
            </a:pPr>
            <a:r>
              <a:rPr lang="en-US" dirty="0" smtClean="0"/>
              <a:t>The </a:t>
            </a:r>
            <a:r>
              <a:rPr lang="en-US" dirty="0"/>
              <a:t>building-block approach </a:t>
            </a:r>
          </a:p>
          <a:p>
            <a:pPr marL="914400" lvl="1" indent="-514350">
              <a:buFont typeface="+mj-lt"/>
              <a:buAutoNum type="arabicPeriod"/>
            </a:pPr>
            <a:r>
              <a:rPr lang="en-US" dirty="0" smtClean="0"/>
              <a:t>The </a:t>
            </a:r>
            <a:r>
              <a:rPr lang="en-US" dirty="0"/>
              <a:t>UNIX toolkit </a:t>
            </a:r>
            <a:r>
              <a:rPr lang="en-US" dirty="0" smtClean="0"/>
              <a:t> - Security &amp; Utilities</a:t>
            </a:r>
            <a:endParaRPr lang="en-US" dirty="0"/>
          </a:p>
          <a:p>
            <a:pPr marL="914400" lvl="1" indent="-514350">
              <a:buFont typeface="+mj-lt"/>
              <a:buAutoNum type="arabicPeriod"/>
            </a:pPr>
            <a:r>
              <a:rPr lang="en-US" dirty="0" smtClean="0"/>
              <a:t>Pattern </a:t>
            </a:r>
            <a:r>
              <a:rPr lang="en-US" dirty="0"/>
              <a:t>Matching </a:t>
            </a:r>
          </a:p>
          <a:p>
            <a:pPr marL="914400" lvl="1" indent="-514350">
              <a:buFont typeface="+mj-lt"/>
              <a:buAutoNum type="arabicPeriod"/>
            </a:pPr>
            <a:r>
              <a:rPr lang="en-US" dirty="0" smtClean="0"/>
              <a:t>Programming </a:t>
            </a:r>
            <a:r>
              <a:rPr lang="en-US" dirty="0"/>
              <a:t>Facility </a:t>
            </a:r>
          </a:p>
          <a:p>
            <a:pPr marL="914400" lvl="1" indent="-514350">
              <a:buFont typeface="+mj-lt"/>
              <a:buAutoNum type="arabicPeriod"/>
            </a:pPr>
            <a:r>
              <a:rPr lang="en-US" dirty="0" smtClean="0"/>
              <a:t>Documentation </a:t>
            </a:r>
          </a:p>
          <a:p>
            <a:pPr marL="971550" lvl="1" indent="-514350">
              <a:buFont typeface="+mj-lt"/>
              <a:buAutoNum type="arabicPeriod"/>
            </a:pPr>
            <a:r>
              <a:rPr lang="en-US" dirty="0"/>
              <a:t>Portability</a:t>
            </a:r>
          </a:p>
          <a:p>
            <a:pPr marL="971550" lvl="1" indent="-514350">
              <a:buFont typeface="+mj-lt"/>
              <a:buAutoNum type="arabicPeriod"/>
            </a:pPr>
            <a:r>
              <a:rPr lang="en-US" dirty="0"/>
              <a:t>Organized file system</a:t>
            </a:r>
          </a:p>
          <a:p>
            <a:pPr marL="971550" lvl="1" indent="-514350">
              <a:buFont typeface="+mj-lt"/>
              <a:buAutoNum type="arabicPeriod"/>
            </a:pPr>
            <a:r>
              <a:rPr lang="en-US" dirty="0"/>
              <a:t>Device Independence</a:t>
            </a:r>
          </a:p>
          <a:p>
            <a:pPr marL="914400" lvl="1" indent="-514350">
              <a:buFont typeface="+mj-lt"/>
              <a:buAutoNum type="arabicPeriod"/>
            </a:pPr>
            <a:endParaRPr lang="en-US" dirty="0"/>
          </a:p>
          <a:p>
            <a:endParaRPr lang="en-US" dirty="0"/>
          </a:p>
        </p:txBody>
      </p:sp>
      <p:sp>
        <p:nvSpPr>
          <p:cNvPr id="5" name="Slide Number Placeholder 4"/>
          <p:cNvSpPr>
            <a:spLocks noGrp="1"/>
          </p:cNvSpPr>
          <p:nvPr>
            <p:ph type="sldNum" sz="quarter" idx="12"/>
          </p:nvPr>
        </p:nvSpPr>
        <p:spPr/>
        <p:txBody>
          <a:bodyPr/>
          <a:lstStyle/>
          <a:p>
            <a:fld id="{BDA81EBD-E76A-4F41-A446-2C36F17D92D6}" type="slidenum">
              <a:rPr lang="en-US" smtClean="0"/>
              <a:pPr/>
              <a:t>25</a:t>
            </a:fld>
            <a:endParaRPr lang="en-US"/>
          </a:p>
        </p:txBody>
      </p:sp>
      <p:sp>
        <p:nvSpPr>
          <p:cNvPr id="6" name="Footer Placeholder 5"/>
          <p:cNvSpPr>
            <a:spLocks noGrp="1"/>
          </p:cNvSpPr>
          <p:nvPr>
            <p:ph type="ftr" sz="quarter" idx="11"/>
          </p:nvPr>
        </p:nvSpPr>
        <p:spPr/>
        <p:txBody>
          <a:bodyPr/>
          <a:lstStyle/>
          <a:p>
            <a:r>
              <a:rPr lang="en-US" smtClean="0"/>
              <a:t>Dr Rekha B Venkatapur</a:t>
            </a:r>
            <a:endParaRPr lang="en-US"/>
          </a:p>
        </p:txBody>
      </p:sp>
    </p:spTree>
    <p:extLst>
      <p:ext uri="{BB962C8B-B14F-4D97-AF65-F5344CB8AC3E}">
        <p14:creationId xmlns:p14="http://schemas.microsoft.com/office/powerpoint/2010/main" xmlns="" val="100476896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8575"/>
            <a:ext cx="8229600" cy="487362"/>
          </a:xfrm>
        </p:spPr>
        <p:txBody>
          <a:bodyPr>
            <a:noAutofit/>
          </a:bodyPr>
          <a:lstStyle/>
          <a:p>
            <a:r>
              <a:rPr lang="en-US" sz="3600" dirty="0" smtClean="0">
                <a:solidFill>
                  <a:srgbClr val="7030A0"/>
                </a:solidFill>
              </a:rPr>
              <a:t/>
            </a:r>
            <a:br>
              <a:rPr lang="en-US" sz="3600" dirty="0" smtClean="0">
                <a:solidFill>
                  <a:srgbClr val="7030A0"/>
                </a:solidFill>
              </a:rPr>
            </a:br>
            <a:r>
              <a:rPr lang="en-US" sz="3600" dirty="0" smtClean="0">
                <a:solidFill>
                  <a:srgbClr val="7030A0"/>
                </a:solidFill>
              </a:rPr>
              <a:t>A </a:t>
            </a:r>
            <a:r>
              <a:rPr lang="en-US" sz="3600" dirty="0">
                <a:solidFill>
                  <a:srgbClr val="7030A0"/>
                </a:solidFill>
              </a:rPr>
              <a:t>Multiuser System </a:t>
            </a:r>
            <a:br>
              <a:rPr lang="en-US" sz="3600" dirty="0">
                <a:solidFill>
                  <a:srgbClr val="7030A0"/>
                </a:solidFill>
              </a:rPr>
            </a:br>
            <a:endParaRPr lang="en-US" sz="3600" dirty="0">
              <a:solidFill>
                <a:srgbClr val="7030A0"/>
              </a:solidFill>
            </a:endParaRPr>
          </a:p>
        </p:txBody>
      </p:sp>
      <p:sp>
        <p:nvSpPr>
          <p:cNvPr id="5" name="Slide Number Placeholder 4"/>
          <p:cNvSpPr>
            <a:spLocks noGrp="1"/>
          </p:cNvSpPr>
          <p:nvPr>
            <p:ph type="sldNum" sz="quarter" idx="12"/>
          </p:nvPr>
        </p:nvSpPr>
        <p:spPr/>
        <p:txBody>
          <a:bodyPr/>
          <a:lstStyle/>
          <a:p>
            <a:fld id="{BDA81EBD-E76A-4F41-A446-2C36F17D92D6}" type="slidenum">
              <a:rPr lang="en-US" smtClean="0"/>
              <a:pPr/>
              <a:t>26</a:t>
            </a:fld>
            <a:endParaRPr lang="en-US"/>
          </a:p>
        </p:txBody>
      </p:sp>
      <p:pic>
        <p:nvPicPr>
          <p:cNvPr id="1028" name="Picture 4" descr="Operating System | Computer Operating System | Types And Functions"/>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3848100" y="2057400"/>
            <a:ext cx="5353050" cy="4448175"/>
          </a:xfrm>
          <a:prstGeom prst="rect">
            <a:avLst/>
          </a:prstGeom>
          <a:noFill/>
          <a:extLst>
            <a:ext uri="{909E8E84-426E-40DD-AFC4-6F175D3DCCD1}">
              <a14:hiddenFill xmlns:a14="http://schemas.microsoft.com/office/drawing/2010/main" xmlns="">
                <a:solidFill>
                  <a:srgbClr val="FFFFFF"/>
                </a:solidFill>
              </a14:hiddenFill>
            </a:ext>
          </a:extLst>
        </p:spPr>
      </p:pic>
      <p:sp>
        <p:nvSpPr>
          <p:cNvPr id="6" name="Content Placeholder 5"/>
          <p:cNvSpPr>
            <a:spLocks noGrp="1"/>
          </p:cNvSpPr>
          <p:nvPr>
            <p:ph idx="1"/>
          </p:nvPr>
        </p:nvSpPr>
        <p:spPr>
          <a:xfrm>
            <a:off x="228600" y="3124200"/>
            <a:ext cx="3505200" cy="1447800"/>
          </a:xfrm>
        </p:spPr>
        <p:txBody>
          <a:bodyPr>
            <a:normAutofit fontScale="92500" lnSpcReduction="20000"/>
          </a:bodyPr>
          <a:lstStyle/>
          <a:p>
            <a:pPr algn="just"/>
            <a:r>
              <a:rPr lang="en-US" sz="2400" b="1" dirty="0" smtClean="0">
                <a:solidFill>
                  <a:schemeClr val="accent2"/>
                </a:solidFill>
              </a:rPr>
              <a:t>Single User- Windows is single user system, where system resources like CPU, Memory, I/O are all dedicated to single user.</a:t>
            </a:r>
          </a:p>
          <a:p>
            <a:pPr lvl="1" algn="just"/>
            <a:endParaRPr lang="en-US" sz="2000" b="1" dirty="0">
              <a:solidFill>
                <a:schemeClr val="accent2"/>
              </a:solidFill>
            </a:endParaRPr>
          </a:p>
        </p:txBody>
      </p:sp>
      <p:sp>
        <p:nvSpPr>
          <p:cNvPr id="7" name="Content Placeholder 2"/>
          <p:cNvSpPr txBox="1">
            <a:spLocks/>
          </p:cNvSpPr>
          <p:nvPr/>
        </p:nvSpPr>
        <p:spPr>
          <a:xfrm>
            <a:off x="228600" y="457200"/>
            <a:ext cx="8915400" cy="22098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lvl="1"/>
            <a:r>
              <a:rPr lang="en-US" sz="2000" dirty="0" smtClean="0"/>
              <a:t>UNIX is a </a:t>
            </a:r>
            <a:r>
              <a:rPr lang="en-US" sz="2000" b="1" dirty="0" smtClean="0"/>
              <a:t>multiprogramming</a:t>
            </a:r>
            <a:r>
              <a:rPr lang="en-US" sz="2000" dirty="0" smtClean="0"/>
              <a:t> system, it permits multiple programs to run and compete for the attention of the CPU. </a:t>
            </a:r>
          </a:p>
          <a:p>
            <a:pPr marL="342900" lvl="1"/>
            <a:r>
              <a:rPr lang="en-US" sz="2000" dirty="0" smtClean="0"/>
              <a:t>This can happen in two ways: </a:t>
            </a:r>
          </a:p>
          <a:p>
            <a:pPr marL="571500" lvl="1" indent="-514350">
              <a:buFont typeface="+mj-lt"/>
              <a:buAutoNum type="arabicPeriod"/>
            </a:pPr>
            <a:r>
              <a:rPr lang="en-US" sz="2000" dirty="0" smtClean="0"/>
              <a:t>Multiple users can run separate jobs </a:t>
            </a:r>
          </a:p>
          <a:p>
            <a:pPr marL="571500" lvl="1" indent="-514350">
              <a:buFont typeface="+mj-lt"/>
              <a:buAutoNum type="arabicPeriod"/>
            </a:pPr>
            <a:r>
              <a:rPr lang="en-US" sz="2000" dirty="0" smtClean="0"/>
              <a:t>A single user can also run multiple jobs </a:t>
            </a:r>
          </a:p>
          <a:p>
            <a:endParaRPr lang="en-US" sz="2400" dirty="0"/>
          </a:p>
        </p:txBody>
      </p:sp>
      <p:sp>
        <p:nvSpPr>
          <p:cNvPr id="8" name="Footer Placeholder 7"/>
          <p:cNvSpPr>
            <a:spLocks noGrp="1"/>
          </p:cNvSpPr>
          <p:nvPr>
            <p:ph type="ftr" sz="quarter" idx="11"/>
          </p:nvPr>
        </p:nvSpPr>
        <p:spPr/>
        <p:txBody>
          <a:bodyPr/>
          <a:lstStyle/>
          <a:p>
            <a:r>
              <a:rPr lang="en-US" smtClean="0"/>
              <a:t>Dr Rekha B Venkatapur</a:t>
            </a:r>
            <a:endParaRPr lang="en-US"/>
          </a:p>
        </p:txBody>
      </p:sp>
    </p:spTree>
    <p:extLst>
      <p:ext uri="{BB962C8B-B14F-4D97-AF65-F5344CB8AC3E}">
        <p14:creationId xmlns:p14="http://schemas.microsoft.com/office/powerpoint/2010/main" xmlns="" val="259547180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Dr Rekha B Venkatapur</a:t>
            </a:r>
            <a:endParaRPr lang="en-US"/>
          </a:p>
        </p:txBody>
      </p:sp>
      <p:sp>
        <p:nvSpPr>
          <p:cNvPr id="5" name="Slide Number Placeholder 4"/>
          <p:cNvSpPr>
            <a:spLocks noGrp="1"/>
          </p:cNvSpPr>
          <p:nvPr>
            <p:ph type="sldNum" sz="quarter" idx="12"/>
          </p:nvPr>
        </p:nvSpPr>
        <p:spPr/>
        <p:txBody>
          <a:bodyPr/>
          <a:lstStyle/>
          <a:p>
            <a:fld id="{BDA81EBD-E76A-4F41-A446-2C36F17D92D6}" type="slidenum">
              <a:rPr lang="en-US" smtClean="0"/>
              <a:pPr/>
              <a:t>27</a:t>
            </a:fld>
            <a:endParaRPr lang="en-US"/>
          </a:p>
        </p:txBody>
      </p:sp>
      <p:pic>
        <p:nvPicPr>
          <p:cNvPr id="2050" name="Picture 2"/>
          <p:cNvPicPr>
            <a:picLocks noGrp="1" noChangeAspect="1" noChangeArrowheads="1"/>
          </p:cNvPicPr>
          <p:nvPr>
            <p:ph idx="1"/>
          </p:nvPr>
        </p:nvPicPr>
        <p:blipFill>
          <a:blip r:embed="rId2">
            <a:extLst>
              <a:ext uri="{28A0092B-C50C-407E-A947-70E740481C1C}">
                <a14:useLocalDpi xmlns:a14="http://schemas.microsoft.com/office/drawing/2010/main" xmlns="" val="0"/>
              </a:ext>
            </a:extLst>
          </a:blip>
          <a:srcRect/>
          <a:stretch>
            <a:fillRect/>
          </a:stretch>
        </p:blipFill>
        <p:spPr bwMode="auto">
          <a:xfrm>
            <a:off x="2133600" y="2538898"/>
            <a:ext cx="4846389" cy="431910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6" name="TextBox 5"/>
          <p:cNvSpPr txBox="1"/>
          <p:nvPr/>
        </p:nvSpPr>
        <p:spPr>
          <a:xfrm>
            <a:off x="228600" y="304800"/>
            <a:ext cx="8229600" cy="2369880"/>
          </a:xfrm>
          <a:prstGeom prst="rect">
            <a:avLst/>
          </a:prstGeom>
          <a:noFill/>
        </p:spPr>
        <p:txBody>
          <a:bodyPr wrap="square" rtlCol="0">
            <a:spAutoFit/>
          </a:bodyPr>
          <a:lstStyle/>
          <a:p>
            <a:pPr marL="342900" lvl="1" indent="-342900" algn="just">
              <a:buFont typeface="Arial" pitchFamily="34" charset="0"/>
              <a:buChar char="•"/>
            </a:pPr>
            <a:r>
              <a:rPr lang="en-US" sz="2800" b="1" dirty="0">
                <a:solidFill>
                  <a:srgbClr val="FF0000"/>
                </a:solidFill>
              </a:rPr>
              <a:t>Multiple users can run separate jobs </a:t>
            </a:r>
          </a:p>
          <a:p>
            <a:pPr marL="342900" indent="-342900" algn="just">
              <a:buFont typeface="Arial" pitchFamily="34" charset="0"/>
              <a:buChar char="•"/>
            </a:pPr>
            <a:r>
              <a:rPr lang="en-US" sz="2400" dirty="0" smtClean="0"/>
              <a:t>Computer breaks the </a:t>
            </a:r>
            <a:r>
              <a:rPr lang="en-US" sz="2400" b="1" dirty="0" smtClean="0"/>
              <a:t>unit of time into several segments </a:t>
            </a:r>
            <a:r>
              <a:rPr lang="en-US" sz="2400" dirty="0" smtClean="0"/>
              <a:t>and each user is allotted a segment.</a:t>
            </a:r>
          </a:p>
          <a:p>
            <a:pPr marL="342900" indent="-342900" algn="just">
              <a:buFont typeface="Arial" pitchFamily="34" charset="0"/>
              <a:buChar char="•"/>
            </a:pPr>
            <a:r>
              <a:rPr lang="en-US" sz="2400" dirty="0" smtClean="0"/>
              <a:t>Each user is allotted the CPU in </a:t>
            </a:r>
            <a:r>
              <a:rPr lang="en-US" sz="2400" b="1" dirty="0" smtClean="0"/>
              <a:t>round robin fashion.</a:t>
            </a:r>
          </a:p>
          <a:p>
            <a:pPr marL="342900" indent="-342900" algn="just">
              <a:buFont typeface="Arial" pitchFamily="34" charset="0"/>
              <a:buChar char="•"/>
            </a:pPr>
            <a:r>
              <a:rPr lang="en-US" sz="2400" dirty="0" smtClean="0"/>
              <a:t>Computer does this several times in a second and keeps users </a:t>
            </a:r>
            <a:r>
              <a:rPr lang="en-US" sz="2400" b="1" dirty="0" smtClean="0"/>
              <a:t>ignorant and happy</a:t>
            </a:r>
            <a:endParaRPr lang="en-US" sz="2400" b="1" dirty="0"/>
          </a:p>
        </p:txBody>
      </p:sp>
    </p:spTree>
    <p:extLst>
      <p:ext uri="{BB962C8B-B14F-4D97-AF65-F5344CB8AC3E}">
        <p14:creationId xmlns:p14="http://schemas.microsoft.com/office/powerpoint/2010/main" xmlns="" val="270298468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63562"/>
          </a:xfrm>
        </p:spPr>
        <p:txBody>
          <a:bodyPr>
            <a:noAutofit/>
          </a:bodyPr>
          <a:lstStyle/>
          <a:p>
            <a:r>
              <a:rPr lang="en-US" sz="3600" dirty="0" smtClean="0">
                <a:solidFill>
                  <a:srgbClr val="7030A0"/>
                </a:solidFill>
              </a:rPr>
              <a:t/>
            </a:r>
            <a:br>
              <a:rPr lang="en-US" sz="3600" dirty="0" smtClean="0">
                <a:solidFill>
                  <a:srgbClr val="7030A0"/>
                </a:solidFill>
              </a:rPr>
            </a:br>
            <a:r>
              <a:rPr lang="en-US" sz="3600" dirty="0" smtClean="0">
                <a:solidFill>
                  <a:srgbClr val="7030A0"/>
                </a:solidFill>
              </a:rPr>
              <a:t>2. A </a:t>
            </a:r>
            <a:r>
              <a:rPr lang="en-US" sz="3600" dirty="0">
                <a:solidFill>
                  <a:srgbClr val="7030A0"/>
                </a:solidFill>
              </a:rPr>
              <a:t>Multitasking System </a:t>
            </a:r>
            <a:br>
              <a:rPr lang="en-US" sz="3600" dirty="0">
                <a:solidFill>
                  <a:srgbClr val="7030A0"/>
                </a:solidFill>
              </a:rPr>
            </a:br>
            <a:endParaRPr lang="en-US" sz="3600" dirty="0">
              <a:solidFill>
                <a:srgbClr val="7030A0"/>
              </a:solidFill>
            </a:endParaRPr>
          </a:p>
        </p:txBody>
      </p:sp>
      <p:sp>
        <p:nvSpPr>
          <p:cNvPr id="3" name="Content Placeholder 2"/>
          <p:cNvSpPr>
            <a:spLocks noGrp="1"/>
          </p:cNvSpPr>
          <p:nvPr>
            <p:ph idx="1"/>
          </p:nvPr>
        </p:nvSpPr>
        <p:spPr>
          <a:xfrm>
            <a:off x="152399" y="914400"/>
            <a:ext cx="4448175" cy="5486400"/>
          </a:xfrm>
        </p:spPr>
        <p:txBody>
          <a:bodyPr>
            <a:normAutofit fontScale="55000" lnSpcReduction="20000"/>
          </a:bodyPr>
          <a:lstStyle/>
          <a:p>
            <a:pPr marL="114300" indent="-114300" algn="just"/>
            <a:r>
              <a:rPr lang="en-US" sz="4200" dirty="0" smtClean="0"/>
              <a:t>A </a:t>
            </a:r>
            <a:r>
              <a:rPr lang="en-US" sz="4200" dirty="0"/>
              <a:t>single user can also run </a:t>
            </a:r>
            <a:r>
              <a:rPr lang="en-US" sz="4200" b="1" dirty="0"/>
              <a:t>multiple tasks concurrently. </a:t>
            </a:r>
          </a:p>
          <a:p>
            <a:pPr marL="114300" indent="-114300" algn="just"/>
            <a:r>
              <a:rPr lang="en-US" sz="4200" dirty="0" smtClean="0"/>
              <a:t>It </a:t>
            </a:r>
            <a:r>
              <a:rPr lang="en-US" sz="4200" dirty="0"/>
              <a:t>is usual for a user to edit a file, print another one on the printer, send email to a friend and browse www - </a:t>
            </a:r>
            <a:r>
              <a:rPr lang="en-US" sz="4200" b="1" dirty="0"/>
              <a:t>all without leaving any of applications</a:t>
            </a:r>
            <a:r>
              <a:rPr lang="en-US" sz="4200" dirty="0"/>
              <a:t>. </a:t>
            </a:r>
          </a:p>
          <a:p>
            <a:pPr marL="114300" indent="-114300" algn="just"/>
            <a:r>
              <a:rPr lang="en-US" sz="4200" dirty="0" smtClean="0"/>
              <a:t>The </a:t>
            </a:r>
            <a:r>
              <a:rPr lang="en-US" sz="4200" b="1" dirty="0"/>
              <a:t>kernel</a:t>
            </a:r>
            <a:r>
              <a:rPr lang="en-US" sz="4200" dirty="0"/>
              <a:t> is designed to handle a user's multiple needs. </a:t>
            </a:r>
          </a:p>
          <a:p>
            <a:pPr marL="114300" indent="-114300" algn="just"/>
            <a:r>
              <a:rPr lang="en-US" sz="4200" dirty="0" smtClean="0"/>
              <a:t>In </a:t>
            </a:r>
            <a:r>
              <a:rPr lang="en-US" sz="4200" dirty="0"/>
              <a:t>a multitasking environment, a user sees one job running in the </a:t>
            </a:r>
            <a:r>
              <a:rPr lang="en-US" sz="4200" b="1" dirty="0"/>
              <a:t>foreground</a:t>
            </a:r>
            <a:r>
              <a:rPr lang="en-US" sz="4200" dirty="0"/>
              <a:t>; the rest run in the </a:t>
            </a:r>
            <a:r>
              <a:rPr lang="en-US" sz="4200" b="1" dirty="0"/>
              <a:t>background</a:t>
            </a:r>
            <a:r>
              <a:rPr lang="en-US" sz="4200" dirty="0"/>
              <a:t>. </a:t>
            </a:r>
          </a:p>
          <a:p>
            <a:pPr marL="114300" indent="-114300" algn="just"/>
            <a:r>
              <a:rPr lang="en-US" sz="4200" dirty="0" smtClean="0"/>
              <a:t>User </a:t>
            </a:r>
            <a:r>
              <a:rPr lang="en-US" sz="4200" dirty="0"/>
              <a:t>can </a:t>
            </a:r>
            <a:r>
              <a:rPr lang="en-US" sz="4200" b="1" dirty="0"/>
              <a:t>switch</a:t>
            </a:r>
            <a:r>
              <a:rPr lang="en-US" sz="4200" dirty="0"/>
              <a:t> jobs between background and foreground, suspend, or even terminate them. </a:t>
            </a:r>
          </a:p>
          <a:p>
            <a:pPr algn="just"/>
            <a:endParaRPr lang="en-US" dirty="0"/>
          </a:p>
          <a:p>
            <a:pPr algn="just"/>
            <a:endParaRPr lang="en-US" dirty="0"/>
          </a:p>
        </p:txBody>
      </p:sp>
      <p:sp>
        <p:nvSpPr>
          <p:cNvPr id="5" name="Slide Number Placeholder 4"/>
          <p:cNvSpPr>
            <a:spLocks noGrp="1"/>
          </p:cNvSpPr>
          <p:nvPr>
            <p:ph type="sldNum" sz="quarter" idx="12"/>
          </p:nvPr>
        </p:nvSpPr>
        <p:spPr/>
        <p:txBody>
          <a:bodyPr/>
          <a:lstStyle/>
          <a:p>
            <a:fld id="{BDA81EBD-E76A-4F41-A446-2C36F17D92D6}" type="slidenum">
              <a:rPr lang="en-US" smtClean="0"/>
              <a:pPr/>
              <a:t>28</a:t>
            </a:fld>
            <a:endParaRPr lang="en-US"/>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4600575" y="990600"/>
            <a:ext cx="4572000" cy="3429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7" name="Footer Placeholder 6"/>
          <p:cNvSpPr>
            <a:spLocks noGrp="1"/>
          </p:cNvSpPr>
          <p:nvPr>
            <p:ph type="ftr" sz="quarter" idx="11"/>
          </p:nvPr>
        </p:nvSpPr>
        <p:spPr/>
        <p:txBody>
          <a:bodyPr/>
          <a:lstStyle/>
          <a:p>
            <a:r>
              <a:rPr lang="en-US" smtClean="0"/>
              <a:t>Dr Rekha B Venkatapur</a:t>
            </a:r>
            <a:endParaRPr lang="en-US"/>
          </a:p>
        </p:txBody>
      </p:sp>
    </p:spTree>
    <p:extLst>
      <p:ext uri="{BB962C8B-B14F-4D97-AF65-F5344CB8AC3E}">
        <p14:creationId xmlns:p14="http://schemas.microsoft.com/office/powerpoint/2010/main" xmlns="" val="92135886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3. The </a:t>
            </a:r>
            <a:r>
              <a:rPr lang="en-US" b="1" dirty="0"/>
              <a:t>Building-block Approach </a:t>
            </a:r>
            <a:r>
              <a:rPr lang="en-US" dirty="0"/>
              <a:t/>
            </a:r>
            <a:br>
              <a:rPr lang="en-US" dirty="0"/>
            </a:br>
            <a:endParaRPr lang="en-US" dirty="0"/>
          </a:p>
        </p:txBody>
      </p:sp>
      <p:sp>
        <p:nvSpPr>
          <p:cNvPr id="3" name="Content Placeholder 2"/>
          <p:cNvSpPr>
            <a:spLocks noGrp="1"/>
          </p:cNvSpPr>
          <p:nvPr>
            <p:ph idx="1"/>
          </p:nvPr>
        </p:nvSpPr>
        <p:spPr>
          <a:xfrm>
            <a:off x="304800" y="762000"/>
            <a:ext cx="8534400" cy="5638800"/>
          </a:xfrm>
        </p:spPr>
        <p:txBody>
          <a:bodyPr>
            <a:noAutofit/>
          </a:bodyPr>
          <a:lstStyle/>
          <a:p>
            <a:r>
              <a:rPr lang="en-US" sz="1800" dirty="0" smtClean="0"/>
              <a:t>The </a:t>
            </a:r>
            <a:r>
              <a:rPr lang="en-US" sz="1800" dirty="0"/>
              <a:t>designer never attempted to </a:t>
            </a:r>
            <a:r>
              <a:rPr lang="en-US" sz="1800" b="1" dirty="0"/>
              <a:t>pack too many features </a:t>
            </a:r>
            <a:r>
              <a:rPr lang="en-US" sz="1800" dirty="0"/>
              <a:t>into a few tools. </a:t>
            </a:r>
          </a:p>
          <a:p>
            <a:r>
              <a:rPr lang="en-US" sz="1800" dirty="0" smtClean="0"/>
              <a:t>Instead</a:t>
            </a:r>
            <a:r>
              <a:rPr lang="en-US" sz="1800" dirty="0"/>
              <a:t>, they felt </a:t>
            </a:r>
            <a:r>
              <a:rPr lang="en-US" sz="1800" dirty="0" smtClean="0"/>
              <a:t>“</a:t>
            </a:r>
            <a:r>
              <a:rPr lang="en-US" sz="1800" b="1" dirty="0" smtClean="0"/>
              <a:t>small is beautiful</a:t>
            </a:r>
            <a:r>
              <a:rPr lang="en-US" sz="1800" dirty="0" smtClean="0"/>
              <a:t>”, </a:t>
            </a:r>
            <a:r>
              <a:rPr lang="en-US" sz="1800" dirty="0"/>
              <a:t>and developed a few hundred commands each of which performed one simple job. </a:t>
            </a:r>
          </a:p>
          <a:p>
            <a:r>
              <a:rPr lang="en-US" sz="1800" dirty="0" smtClean="0"/>
              <a:t>UNIX </a:t>
            </a:r>
            <a:r>
              <a:rPr lang="en-US" sz="1800" dirty="0"/>
              <a:t>offers the </a:t>
            </a:r>
            <a:r>
              <a:rPr lang="en-US" sz="1800" b="1" dirty="0"/>
              <a:t>| (filters</a:t>
            </a:r>
            <a:r>
              <a:rPr lang="en-US" sz="1800" dirty="0"/>
              <a:t>) to combine various simple tools to carry out complex </a:t>
            </a:r>
            <a:r>
              <a:rPr lang="en-US" sz="1800" dirty="0" smtClean="0"/>
              <a:t>jobs and manipulate data in different ways.</a:t>
            </a:r>
          </a:p>
          <a:p>
            <a:r>
              <a:rPr lang="en-US" sz="1800" dirty="0" smtClean="0"/>
              <a:t>It is </a:t>
            </a:r>
            <a:r>
              <a:rPr lang="en-US" sz="1800" dirty="0" err="1" smtClean="0"/>
              <a:t>beacause</a:t>
            </a:r>
            <a:r>
              <a:rPr lang="en-US" sz="1800" dirty="0" smtClean="0"/>
              <a:t> of filters that UNIX implements “</a:t>
            </a:r>
            <a:r>
              <a:rPr lang="en-US" sz="1800" b="1" dirty="0"/>
              <a:t>small is </a:t>
            </a:r>
            <a:r>
              <a:rPr lang="en-US" sz="1800" b="1" dirty="0" smtClean="0"/>
              <a:t>beautiful” philosophy</a:t>
            </a:r>
            <a:endParaRPr lang="en-US" sz="1800" dirty="0"/>
          </a:p>
          <a:p>
            <a:r>
              <a:rPr lang="en-US" sz="1800" dirty="0" smtClean="0"/>
              <a:t>Example</a:t>
            </a:r>
            <a:r>
              <a:rPr lang="en-US" sz="1800" dirty="0"/>
              <a:t>: </a:t>
            </a:r>
          </a:p>
          <a:p>
            <a:r>
              <a:rPr lang="en-US" sz="1800" b="1" dirty="0" smtClean="0"/>
              <a:t>$ </a:t>
            </a:r>
            <a:r>
              <a:rPr lang="en-US" sz="1800" b="1" dirty="0" err="1" smtClean="0"/>
              <a:t>ls</a:t>
            </a:r>
            <a:r>
              <a:rPr lang="en-US" sz="1800" b="1" dirty="0" smtClean="0"/>
              <a:t> </a:t>
            </a:r>
            <a:r>
              <a:rPr lang="en-US" sz="1800" dirty="0" smtClean="0"/>
              <a:t>#displays </a:t>
            </a:r>
            <a:r>
              <a:rPr lang="en-US" sz="1800" dirty="0"/>
              <a:t>the </a:t>
            </a:r>
            <a:r>
              <a:rPr lang="en-US" sz="1800" dirty="0" smtClean="0"/>
              <a:t>contents directory</a:t>
            </a:r>
            <a:endParaRPr lang="en-US" sz="1800" dirty="0"/>
          </a:p>
          <a:p>
            <a:pPr marL="457200" lvl="1" indent="0">
              <a:buNone/>
            </a:pPr>
            <a:r>
              <a:rPr lang="en-US" sz="1600" b="1" dirty="0" smtClean="0">
                <a:solidFill>
                  <a:srgbClr val="00B0F0"/>
                </a:solidFill>
              </a:rPr>
              <a:t>bin </a:t>
            </a:r>
          </a:p>
          <a:p>
            <a:pPr marL="457200" lvl="1" indent="0">
              <a:buNone/>
            </a:pPr>
            <a:r>
              <a:rPr lang="en-US" sz="1600" b="1" dirty="0" err="1" smtClean="0">
                <a:solidFill>
                  <a:srgbClr val="00B0F0"/>
                </a:solidFill>
              </a:rPr>
              <a:t>dotfiles</a:t>
            </a:r>
            <a:r>
              <a:rPr lang="en-US" sz="1600" b="1" dirty="0" smtClean="0">
                <a:solidFill>
                  <a:srgbClr val="00B0F0"/>
                </a:solidFill>
              </a:rPr>
              <a:t> </a:t>
            </a:r>
          </a:p>
          <a:p>
            <a:pPr marL="457200" lvl="1" indent="0">
              <a:buNone/>
            </a:pPr>
            <a:r>
              <a:rPr lang="en-US" sz="1600" b="1" dirty="0" smtClean="0">
                <a:solidFill>
                  <a:srgbClr val="00B0F0"/>
                </a:solidFill>
              </a:rPr>
              <a:t>file.txt </a:t>
            </a:r>
          </a:p>
          <a:p>
            <a:pPr marL="457200" lvl="1" indent="0">
              <a:buNone/>
            </a:pPr>
            <a:r>
              <a:rPr lang="en-US" sz="1600" b="1" dirty="0" err="1" smtClean="0">
                <a:solidFill>
                  <a:srgbClr val="00B0F0"/>
                </a:solidFill>
              </a:rPr>
              <a:t>irc</a:t>
            </a:r>
            <a:r>
              <a:rPr lang="en-US" sz="1600" b="1" dirty="0" smtClean="0">
                <a:solidFill>
                  <a:srgbClr val="00B0F0"/>
                </a:solidFill>
              </a:rPr>
              <a:t> </a:t>
            </a:r>
          </a:p>
          <a:p>
            <a:pPr marL="457200" lvl="1" indent="0">
              <a:buNone/>
            </a:pPr>
            <a:r>
              <a:rPr lang="en-US" sz="1600" b="1" dirty="0" err="1" smtClean="0">
                <a:solidFill>
                  <a:srgbClr val="00B0F0"/>
                </a:solidFill>
              </a:rPr>
              <a:t>src</a:t>
            </a:r>
            <a:r>
              <a:rPr lang="en-US" sz="1600" b="1" dirty="0" smtClean="0">
                <a:solidFill>
                  <a:srgbClr val="00B0F0"/>
                </a:solidFill>
              </a:rPr>
              <a:t> </a:t>
            </a:r>
          </a:p>
          <a:p>
            <a:pPr marL="457200" lvl="1" indent="0">
              <a:buNone/>
            </a:pPr>
            <a:r>
              <a:rPr lang="en-US" sz="1600" b="1" dirty="0" smtClean="0">
                <a:solidFill>
                  <a:srgbClr val="00B0F0"/>
                </a:solidFill>
              </a:rPr>
              <a:t>code </a:t>
            </a:r>
          </a:p>
          <a:p>
            <a:pPr marL="457200" lvl="1" indent="0">
              <a:buNone/>
            </a:pPr>
            <a:r>
              <a:rPr lang="en-US" sz="1600" b="1" dirty="0" smtClean="0">
                <a:solidFill>
                  <a:srgbClr val="00B0F0"/>
                </a:solidFill>
              </a:rPr>
              <a:t>Downloads </a:t>
            </a:r>
          </a:p>
          <a:p>
            <a:pPr marL="457200" lvl="1" indent="0">
              <a:buNone/>
            </a:pPr>
            <a:r>
              <a:rPr lang="en-US" sz="1600" b="1" dirty="0" smtClean="0">
                <a:solidFill>
                  <a:srgbClr val="00B0F0"/>
                </a:solidFill>
              </a:rPr>
              <a:t>go </a:t>
            </a:r>
          </a:p>
          <a:p>
            <a:pPr marL="457200" lvl="1" indent="0">
              <a:buNone/>
            </a:pPr>
            <a:r>
              <a:rPr lang="en-US" sz="1600" b="1" dirty="0" smtClean="0">
                <a:solidFill>
                  <a:srgbClr val="00B0F0"/>
                </a:solidFill>
              </a:rPr>
              <a:t>logs</a:t>
            </a:r>
          </a:p>
          <a:p>
            <a:r>
              <a:rPr lang="en-US" sz="1800" b="1" dirty="0" smtClean="0"/>
              <a:t>$ </a:t>
            </a:r>
            <a:r>
              <a:rPr lang="en-US" sz="1800" b="1" dirty="0" err="1" smtClean="0"/>
              <a:t>ls</a:t>
            </a:r>
            <a:r>
              <a:rPr lang="en-US" sz="1800" b="1" dirty="0" smtClean="0"/>
              <a:t>| </a:t>
            </a:r>
            <a:r>
              <a:rPr lang="en-US" sz="1800" b="1" dirty="0" err="1"/>
              <a:t>wc</a:t>
            </a:r>
            <a:r>
              <a:rPr lang="en-US" sz="1800" b="1" dirty="0"/>
              <a:t> </a:t>
            </a:r>
            <a:r>
              <a:rPr lang="en-US" sz="1800" dirty="0"/>
              <a:t>#</a:t>
            </a:r>
            <a:r>
              <a:rPr lang="en-US" sz="1800" dirty="0" err="1"/>
              <a:t>wc</a:t>
            </a:r>
            <a:r>
              <a:rPr lang="en-US" sz="1800" dirty="0"/>
              <a:t> counts number of </a:t>
            </a:r>
            <a:r>
              <a:rPr lang="en-US" sz="1800" dirty="0" smtClean="0"/>
              <a:t>file in directory </a:t>
            </a:r>
            <a:endParaRPr lang="en-US" sz="1800" dirty="0"/>
          </a:p>
          <a:p>
            <a:pPr marL="457200" lvl="1" indent="0">
              <a:buNone/>
            </a:pPr>
            <a:r>
              <a:rPr lang="en-US" sz="1600" b="1" dirty="0" smtClean="0">
                <a:solidFill>
                  <a:srgbClr val="00B0F0"/>
                </a:solidFill>
              </a:rPr>
              <a:t>9 9 43</a:t>
            </a:r>
            <a:endParaRPr lang="en-US" sz="1600" b="1" dirty="0">
              <a:solidFill>
                <a:srgbClr val="00B0F0"/>
              </a:solidFill>
            </a:endParaRPr>
          </a:p>
        </p:txBody>
      </p:sp>
      <p:sp>
        <p:nvSpPr>
          <p:cNvPr id="5" name="Slide Number Placeholder 4"/>
          <p:cNvSpPr>
            <a:spLocks noGrp="1"/>
          </p:cNvSpPr>
          <p:nvPr>
            <p:ph type="sldNum" sz="quarter" idx="12"/>
          </p:nvPr>
        </p:nvSpPr>
        <p:spPr/>
        <p:txBody>
          <a:bodyPr/>
          <a:lstStyle/>
          <a:p>
            <a:fld id="{BDA81EBD-E76A-4F41-A446-2C36F17D92D6}" type="slidenum">
              <a:rPr lang="en-US" smtClean="0"/>
              <a:pPr/>
              <a:t>29</a:t>
            </a:fld>
            <a:endParaRPr lang="en-US"/>
          </a:p>
        </p:txBody>
      </p:sp>
      <p:sp>
        <p:nvSpPr>
          <p:cNvPr id="6" name="Footer Placeholder 5"/>
          <p:cNvSpPr>
            <a:spLocks noGrp="1"/>
          </p:cNvSpPr>
          <p:nvPr>
            <p:ph type="ftr" sz="quarter" idx="11"/>
          </p:nvPr>
        </p:nvSpPr>
        <p:spPr/>
        <p:txBody>
          <a:bodyPr/>
          <a:lstStyle/>
          <a:p>
            <a:r>
              <a:rPr lang="en-US" smtClean="0"/>
              <a:t>Dr Rekha B Venkatapur</a:t>
            </a:r>
            <a:endParaRPr lang="en-US"/>
          </a:p>
        </p:txBody>
      </p:sp>
    </p:spTree>
    <p:extLst>
      <p:ext uri="{BB962C8B-B14F-4D97-AF65-F5344CB8AC3E}">
        <p14:creationId xmlns:p14="http://schemas.microsoft.com/office/powerpoint/2010/main" xmlns="" val="12292807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33400" y="76201"/>
            <a:ext cx="7772400" cy="914400"/>
          </a:xfrm>
        </p:spPr>
        <p:txBody>
          <a:bodyPr>
            <a:normAutofit/>
          </a:bodyPr>
          <a:lstStyle/>
          <a:p>
            <a:r>
              <a:rPr lang="en-US" dirty="0" smtClean="0">
                <a:solidFill>
                  <a:srgbClr val="7030A0"/>
                </a:solidFill>
              </a:rPr>
              <a:t>UNIX PROGRAMMING(18CS56)</a:t>
            </a:r>
            <a:endParaRPr lang="en-US" dirty="0">
              <a:solidFill>
                <a:srgbClr val="7030A0"/>
              </a:solidFill>
            </a:endParaRPr>
          </a:p>
        </p:txBody>
      </p:sp>
      <p:sp>
        <p:nvSpPr>
          <p:cNvPr id="4" name="Rectangle 3"/>
          <p:cNvSpPr/>
          <p:nvPr/>
        </p:nvSpPr>
        <p:spPr>
          <a:xfrm>
            <a:off x="345918" y="1295400"/>
            <a:ext cx="8458200" cy="1938992"/>
          </a:xfrm>
          <a:prstGeom prst="rect">
            <a:avLst/>
          </a:prstGeom>
        </p:spPr>
        <p:txBody>
          <a:bodyPr wrap="square">
            <a:spAutoFit/>
          </a:bodyPr>
          <a:lstStyle/>
          <a:p>
            <a:pPr algn="just"/>
            <a:r>
              <a:rPr lang="en-US" sz="2400" b="1" dirty="0" smtClean="0"/>
              <a:t>Course Learning Outcome: </a:t>
            </a:r>
            <a:r>
              <a:rPr lang="en-US" sz="2400" dirty="0" smtClean="0"/>
              <a:t>The course will enable the students</a:t>
            </a:r>
          </a:p>
          <a:p>
            <a:pPr marL="228600" indent="-228600">
              <a:buFont typeface="Arial" pitchFamily="34" charset="0"/>
              <a:buChar char="•"/>
            </a:pPr>
            <a:r>
              <a:rPr lang="en-US" sz="2400" dirty="0"/>
              <a:t>Interpret the features of UNIX and basic commands.</a:t>
            </a:r>
          </a:p>
          <a:p>
            <a:r>
              <a:rPr lang="en-US" sz="2400" dirty="0"/>
              <a:t>• Demonstrate different UNIX files and permissions</a:t>
            </a:r>
          </a:p>
          <a:p>
            <a:r>
              <a:rPr lang="en-US" sz="2400" dirty="0"/>
              <a:t>• Implement shell programs.</a:t>
            </a:r>
          </a:p>
          <a:p>
            <a:r>
              <a:rPr lang="en-US" sz="2400" dirty="0"/>
              <a:t>• Explain UNIX process, IPC and signals.</a:t>
            </a:r>
          </a:p>
        </p:txBody>
      </p:sp>
      <p:sp>
        <p:nvSpPr>
          <p:cNvPr id="8" name="Slide Number Placeholder 7"/>
          <p:cNvSpPr>
            <a:spLocks noGrp="1"/>
          </p:cNvSpPr>
          <p:nvPr>
            <p:ph type="sldNum" sz="quarter" idx="12"/>
          </p:nvPr>
        </p:nvSpPr>
        <p:spPr/>
        <p:txBody>
          <a:bodyPr/>
          <a:lstStyle/>
          <a:p>
            <a:fld id="{BDA81EBD-E76A-4F41-A446-2C36F17D92D6}" type="slidenum">
              <a:rPr lang="en-US" smtClean="0"/>
              <a:pPr/>
              <a:t>3</a:t>
            </a:fld>
            <a:endParaRPr lang="en-US"/>
          </a:p>
        </p:txBody>
      </p:sp>
      <p:pic>
        <p:nvPicPr>
          <p:cNvPr id="8195" name="Picture 3"/>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22538" y="3429000"/>
            <a:ext cx="9195113" cy="274319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9" name="Footer Placeholder 8"/>
          <p:cNvSpPr>
            <a:spLocks noGrp="1"/>
          </p:cNvSpPr>
          <p:nvPr>
            <p:ph type="ftr" sz="quarter" idx="11"/>
          </p:nvPr>
        </p:nvSpPr>
        <p:spPr/>
        <p:txBody>
          <a:bodyPr/>
          <a:lstStyle/>
          <a:p>
            <a:r>
              <a:rPr lang="en-US" smtClean="0"/>
              <a:t>Dr Rekha B Venkatapur</a:t>
            </a:r>
            <a:endParaRPr lang="en-US"/>
          </a:p>
        </p:txBody>
      </p:sp>
    </p:spTree>
    <p:extLst>
      <p:ext uri="{BB962C8B-B14F-4D97-AF65-F5344CB8AC3E}">
        <p14:creationId xmlns:p14="http://schemas.microsoft.com/office/powerpoint/2010/main" xmlns="" val="10166402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4. The </a:t>
            </a:r>
            <a:r>
              <a:rPr lang="en-US" b="1" dirty="0"/>
              <a:t>UNIX Toolkit </a:t>
            </a:r>
            <a:r>
              <a:rPr lang="en-US" dirty="0"/>
              <a:t/>
            </a:r>
            <a:br>
              <a:rPr lang="en-US" dirty="0"/>
            </a:br>
            <a:endParaRPr lang="en-US" dirty="0"/>
          </a:p>
        </p:txBody>
      </p:sp>
      <p:sp>
        <p:nvSpPr>
          <p:cNvPr id="3" name="Content Placeholder 2"/>
          <p:cNvSpPr>
            <a:spLocks noGrp="1"/>
          </p:cNvSpPr>
          <p:nvPr>
            <p:ph idx="1"/>
          </p:nvPr>
        </p:nvSpPr>
        <p:spPr/>
        <p:txBody>
          <a:bodyPr>
            <a:normAutofit fontScale="92500" lnSpcReduction="20000"/>
          </a:bodyPr>
          <a:lstStyle/>
          <a:p>
            <a:pPr algn="just"/>
            <a:r>
              <a:rPr lang="en-US" dirty="0" smtClean="0"/>
              <a:t>Kernel </a:t>
            </a:r>
            <a:r>
              <a:rPr lang="en-US" dirty="0"/>
              <a:t>itself doesn't do much useful task for users. </a:t>
            </a:r>
          </a:p>
          <a:p>
            <a:pPr algn="just"/>
            <a:r>
              <a:rPr lang="en-US" dirty="0" smtClean="0"/>
              <a:t>UNIX </a:t>
            </a:r>
            <a:r>
              <a:rPr lang="en-US" dirty="0"/>
              <a:t>offers facility to </a:t>
            </a:r>
            <a:r>
              <a:rPr lang="en-US" b="1" dirty="0"/>
              <a:t>add and remove </a:t>
            </a:r>
            <a:r>
              <a:rPr lang="en-US" dirty="0"/>
              <a:t>many applications as and when required. </a:t>
            </a:r>
          </a:p>
          <a:p>
            <a:pPr algn="just"/>
            <a:r>
              <a:rPr lang="en-US" b="1" dirty="0" smtClean="0"/>
              <a:t>Tools</a:t>
            </a:r>
            <a:r>
              <a:rPr lang="en-US" dirty="0" smtClean="0"/>
              <a:t> </a:t>
            </a:r>
            <a:r>
              <a:rPr lang="en-US" dirty="0"/>
              <a:t>include general purpose tools, text manipulation tools, compilers, interpreters, networked applications and system administration tools. </a:t>
            </a:r>
            <a:endParaRPr lang="en-US" dirty="0" smtClean="0"/>
          </a:p>
          <a:p>
            <a:pPr algn="just"/>
            <a:r>
              <a:rPr lang="en-US" dirty="0" smtClean="0"/>
              <a:t>With every </a:t>
            </a:r>
            <a:r>
              <a:rPr lang="en-US" b="1" dirty="0" smtClean="0"/>
              <a:t>new release </a:t>
            </a:r>
            <a:r>
              <a:rPr lang="en-US" dirty="0" smtClean="0"/>
              <a:t>of UNIX, new tools are added and old tools are removed/modified.</a:t>
            </a:r>
          </a:p>
          <a:p>
            <a:pPr algn="just"/>
            <a:r>
              <a:rPr lang="en-US" dirty="0" smtClean="0"/>
              <a:t>POSIX specification.</a:t>
            </a:r>
            <a:endParaRPr lang="en-US" dirty="0"/>
          </a:p>
          <a:p>
            <a:pPr algn="just"/>
            <a:endParaRPr lang="en-US" dirty="0"/>
          </a:p>
        </p:txBody>
      </p:sp>
      <p:sp>
        <p:nvSpPr>
          <p:cNvPr id="5" name="Slide Number Placeholder 4"/>
          <p:cNvSpPr>
            <a:spLocks noGrp="1"/>
          </p:cNvSpPr>
          <p:nvPr>
            <p:ph type="sldNum" sz="quarter" idx="12"/>
          </p:nvPr>
        </p:nvSpPr>
        <p:spPr/>
        <p:txBody>
          <a:bodyPr/>
          <a:lstStyle/>
          <a:p>
            <a:fld id="{BDA81EBD-E76A-4F41-A446-2C36F17D92D6}" type="slidenum">
              <a:rPr lang="en-US" smtClean="0"/>
              <a:pPr/>
              <a:t>30</a:t>
            </a:fld>
            <a:endParaRPr lang="en-US"/>
          </a:p>
        </p:txBody>
      </p:sp>
      <p:sp>
        <p:nvSpPr>
          <p:cNvPr id="6" name="Footer Placeholder 5"/>
          <p:cNvSpPr>
            <a:spLocks noGrp="1"/>
          </p:cNvSpPr>
          <p:nvPr>
            <p:ph type="ftr" sz="quarter" idx="11"/>
          </p:nvPr>
        </p:nvSpPr>
        <p:spPr/>
        <p:txBody>
          <a:bodyPr/>
          <a:lstStyle/>
          <a:p>
            <a:r>
              <a:rPr lang="en-US" smtClean="0"/>
              <a:t>Dr Rekha B Venkatapur</a:t>
            </a:r>
            <a:endParaRPr lang="en-US"/>
          </a:p>
        </p:txBody>
      </p:sp>
    </p:spTree>
    <p:extLst>
      <p:ext uri="{BB962C8B-B14F-4D97-AF65-F5344CB8AC3E}">
        <p14:creationId xmlns:p14="http://schemas.microsoft.com/office/powerpoint/2010/main" xmlns="" val="35002532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smtClean="0"/>
              <a:t>5. Pattern </a:t>
            </a:r>
            <a:r>
              <a:rPr lang="en-US" sz="3600" b="1" dirty="0"/>
              <a:t>Matching </a:t>
            </a:r>
            <a:endParaRPr lang="en-US" sz="3600" dirty="0"/>
          </a:p>
        </p:txBody>
      </p:sp>
      <p:sp>
        <p:nvSpPr>
          <p:cNvPr id="3" name="Content Placeholder 2"/>
          <p:cNvSpPr>
            <a:spLocks noGrp="1"/>
          </p:cNvSpPr>
          <p:nvPr>
            <p:ph idx="1"/>
          </p:nvPr>
        </p:nvSpPr>
        <p:spPr/>
        <p:txBody>
          <a:bodyPr/>
          <a:lstStyle/>
          <a:p>
            <a:r>
              <a:rPr lang="en-US" dirty="0" smtClean="0"/>
              <a:t>UNIX </a:t>
            </a:r>
            <a:r>
              <a:rPr lang="en-US" dirty="0"/>
              <a:t>features very sophisticated pattern matching features. </a:t>
            </a:r>
          </a:p>
          <a:p>
            <a:r>
              <a:rPr lang="en-US" dirty="0" smtClean="0"/>
              <a:t>Example</a:t>
            </a:r>
            <a:r>
              <a:rPr lang="en-US" dirty="0"/>
              <a:t>: The * (zero or more occurrences of characters) is a special character </a:t>
            </a:r>
            <a:r>
              <a:rPr lang="en-US" dirty="0" smtClean="0"/>
              <a:t>called as </a:t>
            </a:r>
            <a:r>
              <a:rPr lang="en-US" dirty="0" err="1" smtClean="0"/>
              <a:t>metacharacter</a:t>
            </a:r>
            <a:r>
              <a:rPr lang="en-US" dirty="0" smtClean="0"/>
              <a:t> used </a:t>
            </a:r>
            <a:r>
              <a:rPr lang="en-US" dirty="0"/>
              <a:t>by system to indicate that it can match a number of filenames. </a:t>
            </a:r>
          </a:p>
          <a:p>
            <a:endParaRPr lang="en-US" dirty="0"/>
          </a:p>
        </p:txBody>
      </p:sp>
      <p:sp>
        <p:nvSpPr>
          <p:cNvPr id="5" name="Slide Number Placeholder 4"/>
          <p:cNvSpPr>
            <a:spLocks noGrp="1"/>
          </p:cNvSpPr>
          <p:nvPr>
            <p:ph type="sldNum" sz="quarter" idx="12"/>
          </p:nvPr>
        </p:nvSpPr>
        <p:spPr/>
        <p:txBody>
          <a:bodyPr/>
          <a:lstStyle/>
          <a:p>
            <a:fld id="{BDA81EBD-E76A-4F41-A446-2C36F17D92D6}" type="slidenum">
              <a:rPr lang="en-US" smtClean="0"/>
              <a:pPr/>
              <a:t>31</a:t>
            </a:fld>
            <a:endParaRPr lang="en-US"/>
          </a:p>
        </p:txBody>
      </p:sp>
      <p:sp>
        <p:nvSpPr>
          <p:cNvPr id="6" name="Footer Placeholder 5"/>
          <p:cNvSpPr>
            <a:spLocks noGrp="1"/>
          </p:cNvSpPr>
          <p:nvPr>
            <p:ph type="ftr" sz="quarter" idx="11"/>
          </p:nvPr>
        </p:nvSpPr>
        <p:spPr/>
        <p:txBody>
          <a:bodyPr/>
          <a:lstStyle/>
          <a:p>
            <a:r>
              <a:rPr lang="en-US" smtClean="0"/>
              <a:t>Dr Rekha B Venkatapur</a:t>
            </a:r>
            <a:endParaRPr lang="en-US"/>
          </a:p>
        </p:txBody>
      </p:sp>
    </p:spTree>
    <p:extLst>
      <p:ext uri="{BB962C8B-B14F-4D97-AF65-F5344CB8AC3E}">
        <p14:creationId xmlns:p14="http://schemas.microsoft.com/office/powerpoint/2010/main" xmlns="" val="163450838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6. Programming </a:t>
            </a:r>
            <a:r>
              <a:rPr lang="en-US" b="1" dirty="0"/>
              <a:t>Facility </a:t>
            </a:r>
            <a:r>
              <a:rPr lang="en-US" dirty="0"/>
              <a:t/>
            </a:r>
            <a:br>
              <a:rPr lang="en-US" dirty="0"/>
            </a:br>
            <a:endParaRPr lang="en-US" dirty="0"/>
          </a:p>
        </p:txBody>
      </p:sp>
      <p:sp>
        <p:nvSpPr>
          <p:cNvPr id="3" name="Content Placeholder 2"/>
          <p:cNvSpPr>
            <a:spLocks noGrp="1"/>
          </p:cNvSpPr>
          <p:nvPr>
            <p:ph idx="1"/>
          </p:nvPr>
        </p:nvSpPr>
        <p:spPr/>
        <p:txBody>
          <a:bodyPr>
            <a:normAutofit fontScale="92500"/>
          </a:bodyPr>
          <a:lstStyle/>
          <a:p>
            <a:r>
              <a:rPr lang="en-US" dirty="0" smtClean="0"/>
              <a:t>The </a:t>
            </a:r>
            <a:r>
              <a:rPr lang="en-US" b="1" dirty="0"/>
              <a:t>UNIX shell </a:t>
            </a:r>
            <a:r>
              <a:rPr lang="en-US" dirty="0"/>
              <a:t>is also a programming language; it was designed for programmer, not for end user. </a:t>
            </a:r>
          </a:p>
          <a:p>
            <a:r>
              <a:rPr lang="en-US" dirty="0" smtClean="0"/>
              <a:t>It </a:t>
            </a:r>
            <a:r>
              <a:rPr lang="en-US" dirty="0"/>
              <a:t>has all the </a:t>
            </a:r>
            <a:r>
              <a:rPr lang="en-US" b="1" dirty="0"/>
              <a:t>necessary</a:t>
            </a:r>
            <a:r>
              <a:rPr lang="en-US" dirty="0"/>
              <a:t> ingredients, like control structures, loops and variables, that establish powerful programming language. </a:t>
            </a:r>
          </a:p>
          <a:p>
            <a:r>
              <a:rPr lang="en-US" dirty="0" smtClean="0"/>
              <a:t>This </a:t>
            </a:r>
            <a:r>
              <a:rPr lang="en-US" dirty="0"/>
              <a:t>features are used to design </a:t>
            </a:r>
            <a:r>
              <a:rPr lang="en-US" b="1" dirty="0"/>
              <a:t>shell scripts </a:t>
            </a:r>
            <a:r>
              <a:rPr lang="en-US" dirty="0"/>
              <a:t>– programs that can also invoke UNIX commands. </a:t>
            </a:r>
          </a:p>
          <a:p>
            <a:r>
              <a:rPr lang="en-US" dirty="0" smtClean="0"/>
              <a:t>Many </a:t>
            </a:r>
            <a:r>
              <a:rPr lang="en-US" dirty="0"/>
              <a:t>of the </a:t>
            </a:r>
            <a:r>
              <a:rPr lang="en-US" b="1" dirty="0"/>
              <a:t>system's functions </a:t>
            </a:r>
            <a:r>
              <a:rPr lang="en-US" dirty="0"/>
              <a:t>can be controlled and automated by using these shell scripts </a:t>
            </a:r>
          </a:p>
          <a:p>
            <a:endParaRPr lang="en-US" dirty="0"/>
          </a:p>
        </p:txBody>
      </p:sp>
      <p:sp>
        <p:nvSpPr>
          <p:cNvPr id="5" name="Slide Number Placeholder 4"/>
          <p:cNvSpPr>
            <a:spLocks noGrp="1"/>
          </p:cNvSpPr>
          <p:nvPr>
            <p:ph type="sldNum" sz="quarter" idx="12"/>
          </p:nvPr>
        </p:nvSpPr>
        <p:spPr/>
        <p:txBody>
          <a:bodyPr/>
          <a:lstStyle/>
          <a:p>
            <a:fld id="{BDA81EBD-E76A-4F41-A446-2C36F17D92D6}" type="slidenum">
              <a:rPr lang="en-US" smtClean="0"/>
              <a:pPr/>
              <a:t>32</a:t>
            </a:fld>
            <a:endParaRPr lang="en-US"/>
          </a:p>
        </p:txBody>
      </p:sp>
      <p:sp>
        <p:nvSpPr>
          <p:cNvPr id="6" name="Footer Placeholder 5"/>
          <p:cNvSpPr>
            <a:spLocks noGrp="1"/>
          </p:cNvSpPr>
          <p:nvPr>
            <p:ph type="ftr" sz="quarter" idx="11"/>
          </p:nvPr>
        </p:nvSpPr>
        <p:spPr/>
        <p:txBody>
          <a:bodyPr/>
          <a:lstStyle/>
          <a:p>
            <a:r>
              <a:rPr lang="en-US" smtClean="0"/>
              <a:t>Dr Rekha B Venkatapur</a:t>
            </a:r>
            <a:endParaRPr lang="en-US"/>
          </a:p>
        </p:txBody>
      </p:sp>
    </p:spTree>
    <p:extLst>
      <p:ext uri="{BB962C8B-B14F-4D97-AF65-F5344CB8AC3E}">
        <p14:creationId xmlns:p14="http://schemas.microsoft.com/office/powerpoint/2010/main" xmlns="" val="420039673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7. Documentation </a:t>
            </a:r>
            <a:endParaRPr lang="en-US" dirty="0"/>
          </a:p>
        </p:txBody>
      </p:sp>
      <p:sp>
        <p:nvSpPr>
          <p:cNvPr id="3" name="Content Placeholder 2"/>
          <p:cNvSpPr>
            <a:spLocks noGrp="1"/>
          </p:cNvSpPr>
          <p:nvPr>
            <p:ph idx="1"/>
          </p:nvPr>
        </p:nvSpPr>
        <p:spPr/>
        <p:txBody>
          <a:bodyPr/>
          <a:lstStyle/>
          <a:p>
            <a:endParaRPr lang="en-US" dirty="0"/>
          </a:p>
          <a:p>
            <a:r>
              <a:rPr lang="en-US" dirty="0" smtClean="0"/>
              <a:t>The </a:t>
            </a:r>
            <a:r>
              <a:rPr lang="en-US" dirty="0"/>
              <a:t>principal on-line help facility available is the </a:t>
            </a:r>
            <a:r>
              <a:rPr lang="en-US" b="1" dirty="0"/>
              <a:t>man</a:t>
            </a:r>
            <a:r>
              <a:rPr lang="en-US" dirty="0"/>
              <a:t> command, which remains the most important references for commands and their configuration files. </a:t>
            </a:r>
          </a:p>
          <a:p>
            <a:r>
              <a:rPr lang="en-US" smtClean="0"/>
              <a:t>Apart </a:t>
            </a:r>
            <a:r>
              <a:rPr lang="en-US" dirty="0"/>
              <a:t>from the man documentation, there's a vast ocean of UNIX resources available on the Internet. </a:t>
            </a:r>
          </a:p>
          <a:p>
            <a:endParaRPr lang="en-US" dirty="0"/>
          </a:p>
        </p:txBody>
      </p:sp>
      <p:sp>
        <p:nvSpPr>
          <p:cNvPr id="5" name="Slide Number Placeholder 4"/>
          <p:cNvSpPr>
            <a:spLocks noGrp="1"/>
          </p:cNvSpPr>
          <p:nvPr>
            <p:ph type="sldNum" sz="quarter" idx="12"/>
          </p:nvPr>
        </p:nvSpPr>
        <p:spPr/>
        <p:txBody>
          <a:bodyPr/>
          <a:lstStyle/>
          <a:p>
            <a:fld id="{BDA81EBD-E76A-4F41-A446-2C36F17D92D6}" type="slidenum">
              <a:rPr lang="en-US" smtClean="0"/>
              <a:pPr/>
              <a:t>33</a:t>
            </a:fld>
            <a:endParaRPr lang="en-US"/>
          </a:p>
        </p:txBody>
      </p:sp>
      <p:sp>
        <p:nvSpPr>
          <p:cNvPr id="6" name="Footer Placeholder 5"/>
          <p:cNvSpPr>
            <a:spLocks noGrp="1"/>
          </p:cNvSpPr>
          <p:nvPr>
            <p:ph type="ftr" sz="quarter" idx="11"/>
          </p:nvPr>
        </p:nvSpPr>
        <p:spPr/>
        <p:txBody>
          <a:bodyPr/>
          <a:lstStyle/>
          <a:p>
            <a:r>
              <a:rPr lang="en-US" smtClean="0"/>
              <a:t>Dr Rekha B Venkatapur</a:t>
            </a:r>
            <a:endParaRPr lang="en-US"/>
          </a:p>
        </p:txBody>
      </p:sp>
    </p:spTree>
    <p:extLst>
      <p:ext uri="{BB962C8B-B14F-4D97-AF65-F5344CB8AC3E}">
        <p14:creationId xmlns:p14="http://schemas.microsoft.com/office/powerpoint/2010/main" xmlns="" val="312937238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85000" lnSpcReduction="20000"/>
          </a:bodyPr>
          <a:lstStyle/>
          <a:p>
            <a:pPr marL="0" indent="0" algn="just">
              <a:buNone/>
            </a:pPr>
            <a:r>
              <a:rPr lang="en-US" b="1" i="1" dirty="0" smtClean="0"/>
              <a:t>8. Portability</a:t>
            </a:r>
            <a:endParaRPr lang="en-US" dirty="0"/>
          </a:p>
          <a:p>
            <a:pPr algn="just"/>
            <a:r>
              <a:rPr lang="en-US" dirty="0"/>
              <a:t>UNIX can be installed on many hardware platforms. Its widespread use can be traced to the decision to develop it using the C language. </a:t>
            </a:r>
            <a:endParaRPr lang="en-US" dirty="0" smtClean="0"/>
          </a:p>
          <a:p>
            <a:pPr marL="0" indent="0" algn="just">
              <a:buNone/>
            </a:pPr>
            <a:r>
              <a:rPr lang="en-US" b="1" i="1" dirty="0" smtClean="0"/>
              <a:t>9. Organized </a:t>
            </a:r>
            <a:r>
              <a:rPr lang="en-US" b="1" i="1" dirty="0"/>
              <a:t>File </a:t>
            </a:r>
            <a:r>
              <a:rPr lang="en-US" b="1" i="1" dirty="0" smtClean="0"/>
              <a:t>System</a:t>
            </a:r>
            <a:endParaRPr lang="en-US" dirty="0"/>
          </a:p>
          <a:p>
            <a:pPr algn="just"/>
            <a:r>
              <a:rPr lang="en-US" dirty="0"/>
              <a:t>UNIX has a very organized file and directory system that allows users to organize and maintain files</a:t>
            </a:r>
            <a:r>
              <a:rPr lang="en-US" dirty="0" smtClean="0"/>
              <a:t>.</a:t>
            </a:r>
            <a:endParaRPr lang="en-US" dirty="0"/>
          </a:p>
          <a:p>
            <a:pPr marL="0" indent="0" algn="just">
              <a:buNone/>
            </a:pPr>
            <a:r>
              <a:rPr lang="en-US" b="1" i="1" dirty="0" smtClean="0"/>
              <a:t>10. Device Independence</a:t>
            </a:r>
            <a:endParaRPr lang="en-US" dirty="0"/>
          </a:p>
          <a:p>
            <a:pPr algn="just"/>
            <a:r>
              <a:rPr lang="en-US" dirty="0"/>
              <a:t>UNIX treats input/output devices like ordinary files. The source or destination for file input and output is easily controlled through a UNIX design feature called redirection.</a:t>
            </a:r>
          </a:p>
          <a:p>
            <a:pPr algn="just"/>
            <a:endParaRPr lang="en-US" dirty="0"/>
          </a:p>
          <a:p>
            <a:pPr algn="just"/>
            <a:endParaRPr lang="en-US" dirty="0"/>
          </a:p>
        </p:txBody>
      </p:sp>
      <p:sp>
        <p:nvSpPr>
          <p:cNvPr id="5" name="Slide Number Placeholder 4"/>
          <p:cNvSpPr>
            <a:spLocks noGrp="1"/>
          </p:cNvSpPr>
          <p:nvPr>
            <p:ph type="sldNum" sz="quarter" idx="12"/>
          </p:nvPr>
        </p:nvSpPr>
        <p:spPr/>
        <p:txBody>
          <a:bodyPr/>
          <a:lstStyle/>
          <a:p>
            <a:fld id="{BDA81EBD-E76A-4F41-A446-2C36F17D92D6}" type="slidenum">
              <a:rPr lang="en-US" smtClean="0"/>
              <a:pPr/>
              <a:t>34</a:t>
            </a:fld>
            <a:endParaRPr lang="en-US"/>
          </a:p>
        </p:txBody>
      </p:sp>
      <p:sp>
        <p:nvSpPr>
          <p:cNvPr id="6" name="Footer Placeholder 5"/>
          <p:cNvSpPr>
            <a:spLocks noGrp="1"/>
          </p:cNvSpPr>
          <p:nvPr>
            <p:ph type="ftr" sz="quarter" idx="11"/>
          </p:nvPr>
        </p:nvSpPr>
        <p:spPr/>
        <p:txBody>
          <a:bodyPr/>
          <a:lstStyle/>
          <a:p>
            <a:r>
              <a:rPr lang="en-US" smtClean="0"/>
              <a:t>Dr Rekha B Venkatapur</a:t>
            </a:r>
            <a:endParaRPr lang="en-US"/>
          </a:p>
        </p:txBody>
      </p:sp>
    </p:spTree>
    <p:extLst>
      <p:ext uri="{BB962C8B-B14F-4D97-AF65-F5344CB8AC3E}">
        <p14:creationId xmlns:p14="http://schemas.microsoft.com/office/powerpoint/2010/main" xmlns="" val="159362943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Unix </a:t>
            </a:r>
            <a:r>
              <a:rPr lang="en-US" b="1" dirty="0" smtClean="0"/>
              <a:t>Environment</a:t>
            </a:r>
            <a:endParaRPr lang="en-US" dirty="0"/>
          </a:p>
        </p:txBody>
      </p:sp>
      <p:sp>
        <p:nvSpPr>
          <p:cNvPr id="3" name="Content Placeholder 2"/>
          <p:cNvSpPr>
            <a:spLocks noGrp="1"/>
          </p:cNvSpPr>
          <p:nvPr>
            <p:ph idx="1"/>
          </p:nvPr>
        </p:nvSpPr>
        <p:spPr>
          <a:xfrm>
            <a:off x="152400" y="1600200"/>
            <a:ext cx="8229600" cy="4525963"/>
          </a:xfrm>
        </p:spPr>
        <p:txBody>
          <a:bodyPr>
            <a:normAutofit lnSpcReduction="10000"/>
          </a:bodyPr>
          <a:lstStyle/>
          <a:p>
            <a:r>
              <a:rPr lang="en-US" dirty="0"/>
              <a:t>Different Computing Environments</a:t>
            </a:r>
          </a:p>
          <a:p>
            <a:pPr marL="0" indent="0">
              <a:buNone/>
            </a:pPr>
            <a:r>
              <a:rPr lang="en-US" dirty="0"/>
              <a:t>1. Stand alone Personal Environment</a:t>
            </a:r>
          </a:p>
          <a:p>
            <a:pPr marL="0" indent="0">
              <a:buNone/>
            </a:pPr>
            <a:r>
              <a:rPr lang="en-US" dirty="0"/>
              <a:t>2. Time sharing Environment</a:t>
            </a:r>
          </a:p>
          <a:p>
            <a:pPr marL="0" indent="0">
              <a:buNone/>
            </a:pPr>
            <a:r>
              <a:rPr lang="en-US" dirty="0"/>
              <a:t>3.Client/server system</a:t>
            </a:r>
          </a:p>
          <a:p>
            <a:pPr marL="0" indent="0">
              <a:buNone/>
            </a:pPr>
            <a:r>
              <a:rPr lang="en-US" b="1" dirty="0"/>
              <a:t>Personal environment</a:t>
            </a:r>
          </a:p>
          <a:p>
            <a:pPr marL="0" indent="0">
              <a:buNone/>
            </a:pPr>
            <a:endParaRPr lang="en-US" dirty="0"/>
          </a:p>
          <a:p>
            <a:r>
              <a:rPr lang="en-US" dirty="0"/>
              <a:t>With availability of Linux, a free Unix system personal </a:t>
            </a:r>
            <a:r>
              <a:rPr lang="en-US" dirty="0" err="1"/>
              <a:t>unix</a:t>
            </a:r>
            <a:r>
              <a:rPr lang="en-US" dirty="0"/>
              <a:t> system trend is accelerated</a:t>
            </a:r>
          </a:p>
          <a:p>
            <a:endParaRPr lang="en-US" dirty="0"/>
          </a:p>
        </p:txBody>
      </p:sp>
      <p:sp>
        <p:nvSpPr>
          <p:cNvPr id="5" name="Slide Number Placeholder 4"/>
          <p:cNvSpPr>
            <a:spLocks noGrp="1"/>
          </p:cNvSpPr>
          <p:nvPr>
            <p:ph type="sldNum" sz="quarter" idx="12"/>
          </p:nvPr>
        </p:nvSpPr>
        <p:spPr/>
        <p:txBody>
          <a:bodyPr/>
          <a:lstStyle/>
          <a:p>
            <a:fld id="{BDA81EBD-E76A-4F41-A446-2C36F17D92D6}" type="slidenum">
              <a:rPr lang="en-US" smtClean="0"/>
              <a:pPr/>
              <a:t>35</a:t>
            </a:fld>
            <a:endParaRPr lang="en-US"/>
          </a:p>
        </p:txBody>
      </p:sp>
      <p:sp>
        <p:nvSpPr>
          <p:cNvPr id="6" name="Footer Placeholder 5"/>
          <p:cNvSpPr>
            <a:spLocks noGrp="1"/>
          </p:cNvSpPr>
          <p:nvPr>
            <p:ph type="ftr" sz="quarter" idx="11"/>
          </p:nvPr>
        </p:nvSpPr>
        <p:spPr/>
        <p:txBody>
          <a:bodyPr/>
          <a:lstStyle/>
          <a:p>
            <a:r>
              <a:rPr lang="en-US" smtClean="0"/>
              <a:t>Dr Rekha B Venkatapur</a:t>
            </a:r>
            <a:endParaRPr lang="en-US"/>
          </a:p>
        </p:txBody>
      </p:sp>
    </p:spTree>
    <p:extLst>
      <p:ext uri="{BB962C8B-B14F-4D97-AF65-F5344CB8AC3E}">
        <p14:creationId xmlns:p14="http://schemas.microsoft.com/office/powerpoint/2010/main" xmlns="" val="275542296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marL="0" indent="0"/>
            <a:r>
              <a:rPr lang="en-US" dirty="0"/>
              <a:t/>
            </a:r>
            <a:br>
              <a:rPr lang="en-US" dirty="0"/>
            </a:br>
            <a:endParaRPr lang="en-US" dirty="0"/>
          </a:p>
        </p:txBody>
      </p:sp>
      <p:sp>
        <p:nvSpPr>
          <p:cNvPr id="3" name="Content Placeholder 2"/>
          <p:cNvSpPr>
            <a:spLocks noGrp="1"/>
          </p:cNvSpPr>
          <p:nvPr>
            <p:ph idx="1"/>
          </p:nvPr>
        </p:nvSpPr>
        <p:spPr/>
        <p:txBody>
          <a:bodyPr/>
          <a:lstStyle/>
          <a:p>
            <a:r>
              <a:rPr lang="en-US" b="1" dirty="0"/>
              <a:t>Time sharing environment</a:t>
            </a:r>
            <a:br>
              <a:rPr lang="en-US" b="1" dirty="0"/>
            </a:br>
            <a:endParaRPr lang="en-US" b="1" dirty="0"/>
          </a:p>
          <a:p>
            <a:endParaRPr lang="en-US" dirty="0"/>
          </a:p>
        </p:txBody>
      </p:sp>
      <p:sp>
        <p:nvSpPr>
          <p:cNvPr id="5" name="Slide Number Placeholder 4"/>
          <p:cNvSpPr>
            <a:spLocks noGrp="1"/>
          </p:cNvSpPr>
          <p:nvPr>
            <p:ph type="sldNum" sz="quarter" idx="12"/>
          </p:nvPr>
        </p:nvSpPr>
        <p:spPr/>
        <p:txBody>
          <a:bodyPr/>
          <a:lstStyle/>
          <a:p>
            <a:fld id="{BDA81EBD-E76A-4F41-A446-2C36F17D92D6}" type="slidenum">
              <a:rPr lang="en-US" smtClean="0"/>
              <a:pPr/>
              <a:t>36</a:t>
            </a:fld>
            <a:endParaRPr lang="en-US"/>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295400" y="2286000"/>
            <a:ext cx="6063747" cy="35814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7" name="Footer Placeholder 6"/>
          <p:cNvSpPr>
            <a:spLocks noGrp="1"/>
          </p:cNvSpPr>
          <p:nvPr>
            <p:ph type="ftr" sz="quarter" idx="11"/>
          </p:nvPr>
        </p:nvSpPr>
        <p:spPr/>
        <p:txBody>
          <a:bodyPr/>
          <a:lstStyle/>
          <a:p>
            <a:r>
              <a:rPr lang="en-US" smtClean="0"/>
              <a:t>Dr Rekha B Venkatapur</a:t>
            </a:r>
            <a:endParaRPr lang="en-US"/>
          </a:p>
        </p:txBody>
      </p:sp>
    </p:spTree>
    <p:extLst>
      <p:ext uri="{BB962C8B-B14F-4D97-AF65-F5344CB8AC3E}">
        <p14:creationId xmlns:p14="http://schemas.microsoft.com/office/powerpoint/2010/main" xmlns="" val="133547615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48750" y="150356"/>
            <a:ext cx="8285649" cy="6174244"/>
          </a:xfrm>
        </p:spPr>
        <p:txBody>
          <a:bodyPr/>
          <a:lstStyle/>
          <a:p>
            <a:r>
              <a:rPr lang="en-US" dirty="0"/>
              <a:t>Client/Server Environment</a:t>
            </a:r>
          </a:p>
          <a:p>
            <a:endParaRPr lang="en-US" dirty="0"/>
          </a:p>
        </p:txBody>
      </p:sp>
      <p:sp>
        <p:nvSpPr>
          <p:cNvPr id="5" name="Slide Number Placeholder 4"/>
          <p:cNvSpPr>
            <a:spLocks noGrp="1"/>
          </p:cNvSpPr>
          <p:nvPr>
            <p:ph type="sldNum" sz="quarter" idx="12"/>
          </p:nvPr>
        </p:nvSpPr>
        <p:spPr/>
        <p:txBody>
          <a:bodyPr/>
          <a:lstStyle/>
          <a:p>
            <a:fld id="{BDA81EBD-E76A-4F41-A446-2C36F17D92D6}" type="slidenum">
              <a:rPr lang="en-US" smtClean="0"/>
              <a:pPr/>
              <a:t>37</a:t>
            </a:fld>
            <a:endParaRPr lang="en-US"/>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866775" y="1224052"/>
            <a:ext cx="6136303" cy="32623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6" name="Rectangle 5"/>
          <p:cNvSpPr/>
          <p:nvPr/>
        </p:nvSpPr>
        <p:spPr>
          <a:xfrm>
            <a:off x="609600" y="4486364"/>
            <a:ext cx="7467600" cy="1200329"/>
          </a:xfrm>
          <a:prstGeom prst="rect">
            <a:avLst/>
          </a:prstGeom>
        </p:spPr>
        <p:txBody>
          <a:bodyPr wrap="square">
            <a:spAutoFit/>
          </a:bodyPr>
          <a:lstStyle/>
          <a:p>
            <a:pPr algn="just"/>
            <a:r>
              <a:rPr lang="en-US" dirty="0"/>
              <a:t>The computing function is split between a central computer(powerful mainframe) and users computers(Micro computers). Users use personal computers/workstations. The responsibility of central computer is moved from central computer and it is assigned to personal computers. </a:t>
            </a:r>
          </a:p>
        </p:txBody>
      </p:sp>
      <p:sp>
        <p:nvSpPr>
          <p:cNvPr id="7" name="Footer Placeholder 6"/>
          <p:cNvSpPr>
            <a:spLocks noGrp="1"/>
          </p:cNvSpPr>
          <p:nvPr>
            <p:ph type="ftr" sz="quarter" idx="11"/>
          </p:nvPr>
        </p:nvSpPr>
        <p:spPr/>
        <p:txBody>
          <a:bodyPr/>
          <a:lstStyle/>
          <a:p>
            <a:r>
              <a:rPr lang="en-US" smtClean="0"/>
              <a:t>Dr Rekha B Venkatapur</a:t>
            </a:r>
            <a:endParaRPr lang="en-US"/>
          </a:p>
        </p:txBody>
      </p:sp>
    </p:spTree>
    <p:extLst>
      <p:ext uri="{BB962C8B-B14F-4D97-AF65-F5344CB8AC3E}">
        <p14:creationId xmlns:p14="http://schemas.microsoft.com/office/powerpoint/2010/main" xmlns="" val="324606376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63562"/>
          </a:xfrm>
        </p:spPr>
        <p:txBody>
          <a:bodyPr>
            <a:normAutofit fontScale="90000"/>
          </a:bodyPr>
          <a:lstStyle/>
          <a:p>
            <a:r>
              <a:rPr lang="en-US" sz="3600" b="1" dirty="0"/>
              <a:t>UNIX File </a:t>
            </a:r>
            <a:r>
              <a:rPr lang="en-US" sz="3600" b="1" dirty="0" smtClean="0"/>
              <a:t>Structure</a:t>
            </a:r>
            <a:endParaRPr lang="en-US" sz="3600" dirty="0"/>
          </a:p>
        </p:txBody>
      </p:sp>
      <p:sp>
        <p:nvSpPr>
          <p:cNvPr id="5" name="Slide Number Placeholder 4"/>
          <p:cNvSpPr>
            <a:spLocks noGrp="1"/>
          </p:cNvSpPr>
          <p:nvPr>
            <p:ph type="sldNum" sz="quarter" idx="12"/>
          </p:nvPr>
        </p:nvSpPr>
        <p:spPr/>
        <p:txBody>
          <a:bodyPr/>
          <a:lstStyle/>
          <a:p>
            <a:fld id="{BDA81EBD-E76A-4F41-A446-2C36F17D92D6}" type="slidenum">
              <a:rPr lang="en-US" smtClean="0"/>
              <a:pPr/>
              <a:t>38</a:t>
            </a:fld>
            <a:endParaRPr lang="en-US"/>
          </a:p>
        </p:txBody>
      </p:sp>
      <p:pic>
        <p:nvPicPr>
          <p:cNvPr id="3074" name="Picture 2"/>
          <p:cNvPicPr>
            <a:picLocks noGrp="1" noChangeAspect="1" noChangeArrowheads="1"/>
          </p:cNvPicPr>
          <p:nvPr>
            <p:ph idx="1"/>
          </p:nvPr>
        </p:nvPicPr>
        <p:blipFill>
          <a:blip r:embed="rId2">
            <a:extLst>
              <a:ext uri="{28A0092B-C50C-407E-A947-70E740481C1C}">
                <a14:useLocalDpi xmlns:a14="http://schemas.microsoft.com/office/drawing/2010/main" xmlns="" val="0"/>
              </a:ext>
            </a:extLst>
          </a:blip>
          <a:srcRect/>
          <a:stretch>
            <a:fillRect/>
          </a:stretch>
        </p:blipFill>
        <p:spPr bwMode="auto">
          <a:xfrm>
            <a:off x="9525" y="838200"/>
            <a:ext cx="9024215" cy="4953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6" name="Footer Placeholder 5"/>
          <p:cNvSpPr>
            <a:spLocks noGrp="1"/>
          </p:cNvSpPr>
          <p:nvPr>
            <p:ph type="ftr" sz="quarter" idx="11"/>
          </p:nvPr>
        </p:nvSpPr>
        <p:spPr/>
        <p:txBody>
          <a:bodyPr/>
          <a:lstStyle/>
          <a:p>
            <a:r>
              <a:rPr lang="en-US" smtClean="0"/>
              <a:t>Dr Rekha B Venkatapur</a:t>
            </a:r>
            <a:endParaRPr lang="en-US"/>
          </a:p>
        </p:txBody>
      </p:sp>
    </p:spTree>
    <p:extLst>
      <p:ext uri="{BB962C8B-B14F-4D97-AF65-F5344CB8AC3E}">
        <p14:creationId xmlns:p14="http://schemas.microsoft.com/office/powerpoint/2010/main" xmlns="" val="163476801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411162"/>
          </a:xfrm>
        </p:spPr>
        <p:txBody>
          <a:bodyPr>
            <a:normAutofit fontScale="90000"/>
          </a:bodyPr>
          <a:lstStyle/>
          <a:p>
            <a:r>
              <a:rPr lang="en-US" sz="3100" b="1" dirty="0" smtClean="0"/>
              <a:t/>
            </a:r>
            <a:br>
              <a:rPr lang="en-US" sz="3100" b="1" dirty="0" smtClean="0"/>
            </a:br>
            <a:r>
              <a:rPr lang="en-US" sz="3100" b="1" dirty="0" smtClean="0"/>
              <a:t>POSIX </a:t>
            </a:r>
            <a:r>
              <a:rPr lang="en-US" sz="3100" b="1" dirty="0"/>
              <a:t>AND THE SINGLE UNIX SPECIFICATION </a:t>
            </a:r>
            <a:r>
              <a:rPr lang="en-US" sz="3100" dirty="0"/>
              <a:t/>
            </a:r>
            <a:br>
              <a:rPr lang="en-US" sz="3100" dirty="0"/>
            </a:br>
            <a:endParaRPr lang="en-US" dirty="0"/>
          </a:p>
        </p:txBody>
      </p:sp>
      <p:sp>
        <p:nvSpPr>
          <p:cNvPr id="3" name="Content Placeholder 2"/>
          <p:cNvSpPr>
            <a:spLocks noGrp="1"/>
          </p:cNvSpPr>
          <p:nvPr>
            <p:ph idx="1"/>
          </p:nvPr>
        </p:nvSpPr>
        <p:spPr>
          <a:xfrm>
            <a:off x="228600" y="685800"/>
            <a:ext cx="8610600" cy="6096000"/>
          </a:xfrm>
        </p:spPr>
        <p:txBody>
          <a:bodyPr>
            <a:noAutofit/>
          </a:bodyPr>
          <a:lstStyle/>
          <a:p>
            <a:pPr algn="just"/>
            <a:r>
              <a:rPr lang="en-US" sz="2800" dirty="0" smtClean="0"/>
              <a:t>Dennis </a:t>
            </a:r>
            <a:r>
              <a:rPr lang="en-US" sz="2800" dirty="0"/>
              <a:t>Ritchie's decision to </a:t>
            </a:r>
            <a:r>
              <a:rPr lang="en-US" sz="2800" b="1" dirty="0"/>
              <a:t>rewrite UNIX </a:t>
            </a:r>
            <a:r>
              <a:rPr lang="en-US" sz="2800" dirty="0"/>
              <a:t>in C didn't make UNIX portable. </a:t>
            </a:r>
          </a:p>
          <a:p>
            <a:pPr algn="just"/>
            <a:r>
              <a:rPr lang="en-US" sz="2800" dirty="0" smtClean="0"/>
              <a:t>UNIX </a:t>
            </a:r>
            <a:r>
              <a:rPr lang="en-US" sz="2800" b="1" dirty="0" smtClean="0"/>
              <a:t>absence </a:t>
            </a:r>
            <a:r>
              <a:rPr lang="en-US" sz="2800" b="1" dirty="0"/>
              <a:t>of single standard</a:t>
            </a:r>
            <a:r>
              <a:rPr lang="en-US" sz="2800" dirty="0"/>
              <a:t> affected the development of portable applications. </a:t>
            </a:r>
          </a:p>
          <a:p>
            <a:pPr algn="just"/>
            <a:r>
              <a:rPr lang="en-US" sz="2800" dirty="0" smtClean="0"/>
              <a:t>First</a:t>
            </a:r>
            <a:r>
              <a:rPr lang="en-US" sz="2800" dirty="0"/>
              <a:t>, </a:t>
            </a:r>
            <a:r>
              <a:rPr lang="en-US" sz="2800" b="1" dirty="0"/>
              <a:t>AT&amp;T</a:t>
            </a:r>
            <a:r>
              <a:rPr lang="en-US" sz="2800" dirty="0"/>
              <a:t> creates the System V Interface Definition (</a:t>
            </a:r>
            <a:r>
              <a:rPr lang="en-US" sz="2800" b="1" dirty="0"/>
              <a:t>SVID</a:t>
            </a:r>
            <a:r>
              <a:rPr lang="en-US" sz="2800" dirty="0"/>
              <a:t>). </a:t>
            </a:r>
          </a:p>
          <a:p>
            <a:pPr algn="just"/>
            <a:r>
              <a:rPr lang="en-US" sz="2800" dirty="0" smtClean="0"/>
              <a:t>Later</a:t>
            </a:r>
            <a:r>
              <a:rPr lang="en-US" sz="2800" dirty="0"/>
              <a:t>, </a:t>
            </a:r>
            <a:r>
              <a:rPr lang="en-US" sz="2800" b="1" dirty="0"/>
              <a:t>X/Open</a:t>
            </a:r>
            <a:r>
              <a:rPr lang="en-US" sz="2800" dirty="0"/>
              <a:t> – a consortium of vendors and users, created the </a:t>
            </a:r>
            <a:r>
              <a:rPr lang="en-US" sz="2800" b="1" dirty="0"/>
              <a:t>X/Open Portability Guide (XPG</a:t>
            </a:r>
            <a:r>
              <a:rPr lang="en-US" sz="2800" dirty="0"/>
              <a:t>). </a:t>
            </a:r>
          </a:p>
          <a:p>
            <a:pPr algn="just"/>
            <a:r>
              <a:rPr lang="en-US" sz="2800" dirty="0" smtClean="0"/>
              <a:t>Products </a:t>
            </a:r>
            <a:r>
              <a:rPr lang="en-US" sz="2800" dirty="0"/>
              <a:t>of this specification were </a:t>
            </a:r>
            <a:r>
              <a:rPr lang="en-US" sz="2800" b="1" dirty="0"/>
              <a:t>UNIX95, UNIX98 and UNIX03. </a:t>
            </a:r>
          </a:p>
          <a:p>
            <a:pPr algn="just"/>
            <a:r>
              <a:rPr lang="en-US" sz="2800" dirty="0"/>
              <a:t>T</a:t>
            </a:r>
            <a:r>
              <a:rPr lang="en-US" sz="2800" dirty="0" smtClean="0"/>
              <a:t>he </a:t>
            </a:r>
            <a:r>
              <a:rPr lang="en-US" sz="2800" b="1" dirty="0"/>
              <a:t>POSIX </a:t>
            </a:r>
            <a:r>
              <a:rPr lang="en-US" sz="2800" dirty="0"/>
              <a:t>(Portable Operating System for Computer Environment) were developed by </a:t>
            </a:r>
            <a:r>
              <a:rPr lang="en-US" sz="2800" b="1" dirty="0"/>
              <a:t>IEEE </a:t>
            </a:r>
            <a:r>
              <a:rPr lang="en-US" sz="2800" dirty="0"/>
              <a:t>(Institute of Electrical and Electronics Engineers). </a:t>
            </a:r>
          </a:p>
        </p:txBody>
      </p:sp>
      <p:sp>
        <p:nvSpPr>
          <p:cNvPr id="4" name="Footer Placeholder 3"/>
          <p:cNvSpPr>
            <a:spLocks noGrp="1"/>
          </p:cNvSpPr>
          <p:nvPr>
            <p:ph type="ftr" sz="quarter" idx="11"/>
          </p:nvPr>
        </p:nvSpPr>
        <p:spPr/>
        <p:txBody>
          <a:bodyPr/>
          <a:lstStyle/>
          <a:p>
            <a:r>
              <a:rPr lang="en-US" smtClean="0"/>
              <a:t>Dr Rekha B Venkatapur</a:t>
            </a:r>
            <a:endParaRPr lang="en-US"/>
          </a:p>
        </p:txBody>
      </p:sp>
      <p:sp>
        <p:nvSpPr>
          <p:cNvPr id="5" name="Slide Number Placeholder 4"/>
          <p:cNvSpPr>
            <a:spLocks noGrp="1"/>
          </p:cNvSpPr>
          <p:nvPr>
            <p:ph type="sldNum" sz="quarter" idx="12"/>
          </p:nvPr>
        </p:nvSpPr>
        <p:spPr/>
        <p:txBody>
          <a:bodyPr/>
          <a:lstStyle/>
          <a:p>
            <a:fld id="{BDA81EBD-E76A-4F41-A446-2C36F17D92D6}" type="slidenum">
              <a:rPr lang="en-US" smtClean="0"/>
              <a:pPr/>
              <a:t>39</a:t>
            </a:fld>
            <a:endParaRPr lang="en-US"/>
          </a:p>
        </p:txBody>
      </p:sp>
    </p:spTree>
    <p:extLst>
      <p:ext uri="{BB962C8B-B14F-4D97-AF65-F5344CB8AC3E}">
        <p14:creationId xmlns:p14="http://schemas.microsoft.com/office/powerpoint/2010/main" xmlns="" val="133122392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BDA81EBD-E76A-4F41-A446-2C36F17D92D6}" type="slidenum">
              <a:rPr lang="en-US" smtClean="0"/>
              <a:pPr/>
              <a:t>4</a:t>
            </a:fld>
            <a:endParaRPr lang="en-US"/>
          </a:p>
        </p:txBody>
      </p:sp>
      <p:pic>
        <p:nvPicPr>
          <p:cNvPr id="9218" name="Picture 2"/>
          <p:cNvPicPr>
            <a:picLocks noGrp="1" noChangeAspect="1" noChangeArrowheads="1"/>
          </p:cNvPicPr>
          <p:nvPr>
            <p:ph idx="1"/>
          </p:nvPr>
        </p:nvPicPr>
        <p:blipFill>
          <a:blip r:embed="rId2">
            <a:extLst>
              <a:ext uri="{28A0092B-C50C-407E-A947-70E740481C1C}">
                <a14:useLocalDpi xmlns:a14="http://schemas.microsoft.com/office/drawing/2010/main" xmlns="" val="0"/>
              </a:ext>
            </a:extLst>
          </a:blip>
          <a:srcRect/>
          <a:stretch>
            <a:fillRect/>
          </a:stretch>
        </p:blipFill>
        <p:spPr bwMode="auto">
          <a:xfrm>
            <a:off x="762000" y="990600"/>
            <a:ext cx="8061434" cy="39624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6" name="Footer Placeholder 5"/>
          <p:cNvSpPr>
            <a:spLocks noGrp="1"/>
          </p:cNvSpPr>
          <p:nvPr>
            <p:ph type="ftr" sz="quarter" idx="11"/>
          </p:nvPr>
        </p:nvSpPr>
        <p:spPr/>
        <p:txBody>
          <a:bodyPr/>
          <a:lstStyle/>
          <a:p>
            <a:r>
              <a:rPr lang="en-US" smtClean="0"/>
              <a:t>Dr Rekha B Venkatapur</a:t>
            </a:r>
            <a:endParaRPr lang="en-US"/>
          </a:p>
        </p:txBody>
      </p:sp>
    </p:spTree>
    <p:extLst>
      <p:ext uri="{BB962C8B-B14F-4D97-AF65-F5344CB8AC3E}">
        <p14:creationId xmlns:p14="http://schemas.microsoft.com/office/powerpoint/2010/main" xmlns="" val="277864517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152400"/>
            <a:ext cx="8839200" cy="6477000"/>
          </a:xfrm>
        </p:spPr>
        <p:txBody>
          <a:bodyPr>
            <a:noAutofit/>
          </a:bodyPr>
          <a:lstStyle/>
          <a:p>
            <a:pPr algn="just"/>
            <a:r>
              <a:rPr lang="en-US" sz="2800" b="1" dirty="0"/>
              <a:t>Two of the most important standards from POSIX are</a:t>
            </a:r>
            <a:r>
              <a:rPr lang="en-US" sz="2800" dirty="0"/>
              <a:t>: </a:t>
            </a:r>
          </a:p>
          <a:p>
            <a:pPr marL="914400" lvl="1" indent="-514350" algn="just">
              <a:buFont typeface="+mj-lt"/>
              <a:buAutoNum type="arabicPeriod"/>
            </a:pPr>
            <a:r>
              <a:rPr lang="en-US" sz="2400" b="1" dirty="0"/>
              <a:t>POSIX.1 </a:t>
            </a:r>
            <a:r>
              <a:rPr lang="en-US" sz="2400" dirty="0"/>
              <a:t>– Specifies the C application program interface – the system calls (Kernel). </a:t>
            </a:r>
          </a:p>
          <a:p>
            <a:pPr marL="914400" lvl="1" indent="-514350" algn="just">
              <a:buFont typeface="+mj-lt"/>
              <a:buAutoNum type="arabicPeriod"/>
            </a:pPr>
            <a:r>
              <a:rPr lang="en-US" sz="2400" b="1" dirty="0"/>
              <a:t>POSIX.2 </a:t>
            </a:r>
            <a:r>
              <a:rPr lang="en-US" sz="2400" dirty="0"/>
              <a:t>– Deals with the Shell and utilities. </a:t>
            </a:r>
          </a:p>
          <a:p>
            <a:pPr algn="just"/>
            <a:r>
              <a:rPr lang="en-US" sz="2800" dirty="0"/>
              <a:t>In 2001, a joint initiative of X/Open and IEEE resulted in the </a:t>
            </a:r>
            <a:r>
              <a:rPr lang="en-US" sz="2800" b="1" dirty="0"/>
              <a:t>unification of two standards</a:t>
            </a:r>
            <a:r>
              <a:rPr lang="en-US" sz="2800" dirty="0"/>
              <a:t>. </a:t>
            </a:r>
          </a:p>
          <a:p>
            <a:pPr algn="just"/>
            <a:r>
              <a:rPr lang="en-US" sz="2800" dirty="0"/>
              <a:t>This is the </a:t>
            </a:r>
            <a:r>
              <a:rPr lang="en-US" sz="2800" b="1" dirty="0"/>
              <a:t>Single UNIX Specification, Version 3 </a:t>
            </a:r>
            <a:r>
              <a:rPr lang="en-US" sz="2800" dirty="0"/>
              <a:t>(SUSV3). </a:t>
            </a:r>
          </a:p>
          <a:p>
            <a:pPr algn="just"/>
            <a:r>
              <a:rPr lang="en-US" sz="2800" dirty="0"/>
              <a:t>The </a:t>
            </a:r>
            <a:r>
              <a:rPr lang="en-US" sz="2800" b="1" dirty="0"/>
              <a:t>“Write once, adopt everywhere” </a:t>
            </a:r>
            <a:r>
              <a:rPr lang="en-US" sz="2800" dirty="0"/>
              <a:t>approach to this development means that once software has been developed on any POSIX machine it can be easily ported to another POSIX compliant machine with minimum or no modification. </a:t>
            </a:r>
          </a:p>
          <a:p>
            <a:pPr algn="just"/>
            <a:endParaRPr lang="en-US" sz="2800" dirty="0"/>
          </a:p>
          <a:p>
            <a:endParaRPr lang="en-US" sz="2800" dirty="0"/>
          </a:p>
        </p:txBody>
      </p:sp>
      <p:sp>
        <p:nvSpPr>
          <p:cNvPr id="5" name="Slide Number Placeholder 4"/>
          <p:cNvSpPr>
            <a:spLocks noGrp="1"/>
          </p:cNvSpPr>
          <p:nvPr>
            <p:ph type="sldNum" sz="quarter" idx="12"/>
          </p:nvPr>
        </p:nvSpPr>
        <p:spPr/>
        <p:txBody>
          <a:bodyPr/>
          <a:lstStyle/>
          <a:p>
            <a:fld id="{BDA81EBD-E76A-4F41-A446-2C36F17D92D6}" type="slidenum">
              <a:rPr lang="en-US" smtClean="0"/>
              <a:pPr/>
              <a:t>40</a:t>
            </a:fld>
            <a:endParaRPr lang="en-US"/>
          </a:p>
        </p:txBody>
      </p:sp>
      <p:sp>
        <p:nvSpPr>
          <p:cNvPr id="6" name="Footer Placeholder 5"/>
          <p:cNvSpPr>
            <a:spLocks noGrp="1"/>
          </p:cNvSpPr>
          <p:nvPr>
            <p:ph type="ftr" sz="quarter" idx="11"/>
          </p:nvPr>
        </p:nvSpPr>
        <p:spPr/>
        <p:txBody>
          <a:bodyPr/>
          <a:lstStyle/>
          <a:p>
            <a:r>
              <a:rPr lang="en-US" smtClean="0"/>
              <a:t>Dr Rekha B Venkatapur</a:t>
            </a:r>
            <a:endParaRPr lang="en-US"/>
          </a:p>
        </p:txBody>
      </p:sp>
    </p:spTree>
    <p:extLst>
      <p:ext uri="{BB962C8B-B14F-4D97-AF65-F5344CB8AC3E}">
        <p14:creationId xmlns:p14="http://schemas.microsoft.com/office/powerpoint/2010/main" xmlns="" val="358284327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Command Structure</a:t>
            </a:r>
            <a:r>
              <a:rPr lang="en-US" dirty="0"/>
              <a:t/>
            </a:r>
            <a:br>
              <a:rPr lang="en-US" dirty="0"/>
            </a:br>
            <a:endParaRPr lang="en-US" dirty="0"/>
          </a:p>
        </p:txBody>
      </p:sp>
      <p:sp>
        <p:nvSpPr>
          <p:cNvPr id="3" name="Content Placeholder 2"/>
          <p:cNvSpPr>
            <a:spLocks noGrp="1"/>
          </p:cNvSpPr>
          <p:nvPr>
            <p:ph idx="1"/>
          </p:nvPr>
        </p:nvSpPr>
        <p:spPr>
          <a:xfrm>
            <a:off x="381000" y="685800"/>
            <a:ext cx="8686800" cy="6019800"/>
          </a:xfrm>
        </p:spPr>
        <p:txBody>
          <a:bodyPr>
            <a:noAutofit/>
          </a:bodyPr>
          <a:lstStyle/>
          <a:p>
            <a:r>
              <a:rPr lang="en-US" sz="2400" dirty="0"/>
              <a:t>UNIX commands take the following general form:</a:t>
            </a:r>
          </a:p>
          <a:p>
            <a:pPr marL="0" indent="0">
              <a:buNone/>
            </a:pPr>
            <a:r>
              <a:rPr lang="en-US" sz="2400" dirty="0"/>
              <a:t>	</a:t>
            </a:r>
            <a:r>
              <a:rPr lang="en-US" sz="2400" dirty="0">
                <a:solidFill>
                  <a:srgbClr val="FF0000"/>
                </a:solidFill>
              </a:rPr>
              <a:t>verb [options] [arguments]</a:t>
            </a:r>
          </a:p>
          <a:p>
            <a:r>
              <a:rPr lang="en-US" sz="2400" dirty="0"/>
              <a:t>where </a:t>
            </a:r>
            <a:r>
              <a:rPr lang="en-US" sz="2400" b="1" dirty="0"/>
              <a:t>verb</a:t>
            </a:r>
            <a:r>
              <a:rPr lang="en-US" sz="2400" dirty="0"/>
              <a:t> is the </a:t>
            </a:r>
            <a:r>
              <a:rPr lang="en-US" sz="2400" b="1" dirty="0"/>
              <a:t>command name </a:t>
            </a:r>
            <a:r>
              <a:rPr lang="en-US" sz="2400" dirty="0"/>
              <a:t>that can take a set of optional options and one or more optional arguments.</a:t>
            </a:r>
          </a:p>
          <a:p>
            <a:r>
              <a:rPr lang="en-US" sz="2400" dirty="0"/>
              <a:t>Commands, options and arguments have to be separated by </a:t>
            </a:r>
            <a:r>
              <a:rPr lang="en-US" sz="2400" b="1" dirty="0"/>
              <a:t>spaces</a:t>
            </a:r>
            <a:r>
              <a:rPr lang="en-US" sz="2400" dirty="0"/>
              <a:t> or </a:t>
            </a:r>
            <a:r>
              <a:rPr lang="en-US" sz="2400" b="1" dirty="0"/>
              <a:t>tabs</a:t>
            </a:r>
            <a:r>
              <a:rPr lang="en-US" sz="2400" dirty="0"/>
              <a:t> to enable the shell to interpret them as words. A contiguous string of spaces and tabs together is called a </a:t>
            </a:r>
            <a:r>
              <a:rPr lang="en-US" sz="2400" b="1" dirty="0"/>
              <a:t>whitespace</a:t>
            </a:r>
            <a:r>
              <a:rPr lang="en-US" sz="2400" dirty="0"/>
              <a:t>. The shell compresses multiple occurrences of whitespace into a single whitespace. </a:t>
            </a:r>
          </a:p>
          <a:p>
            <a:r>
              <a:rPr lang="en-US" sz="2400" dirty="0"/>
              <a:t>Unix arguments range from simple to complex. They consists of options, </a:t>
            </a:r>
            <a:r>
              <a:rPr lang="en-US" sz="2400" b="1" dirty="0"/>
              <a:t>expressions</a:t>
            </a:r>
            <a:r>
              <a:rPr lang="en-US" sz="2400" dirty="0"/>
              <a:t>, </a:t>
            </a:r>
            <a:r>
              <a:rPr lang="en-US" sz="2400" b="1" dirty="0"/>
              <a:t>instructions</a:t>
            </a:r>
            <a:r>
              <a:rPr lang="en-US" sz="2400" dirty="0"/>
              <a:t>, file names etc.</a:t>
            </a:r>
          </a:p>
          <a:p>
            <a:r>
              <a:rPr lang="en-US" sz="2400" b="1" dirty="0" smtClean="0"/>
              <a:t>Options</a:t>
            </a:r>
            <a:endParaRPr lang="en-US" sz="2400" dirty="0"/>
          </a:p>
          <a:p>
            <a:r>
              <a:rPr lang="en-US" sz="2400" dirty="0"/>
              <a:t>An option is preceded by a </a:t>
            </a:r>
            <a:r>
              <a:rPr lang="en-US" sz="2400" b="1" dirty="0"/>
              <a:t>minus sign (-) </a:t>
            </a:r>
            <a:r>
              <a:rPr lang="en-US" sz="2400" dirty="0"/>
              <a:t>to distinguish it from filenames. </a:t>
            </a:r>
          </a:p>
          <a:p>
            <a:r>
              <a:rPr lang="en-US" sz="2400" dirty="0"/>
              <a:t>Example: $ </a:t>
            </a:r>
            <a:r>
              <a:rPr lang="en-US" sz="2400" dirty="0" err="1"/>
              <a:t>ls</a:t>
            </a:r>
            <a:r>
              <a:rPr lang="en-US" sz="2400" dirty="0"/>
              <a:t> –l</a:t>
            </a:r>
          </a:p>
          <a:p>
            <a:endParaRPr lang="en-US" sz="2400" dirty="0"/>
          </a:p>
        </p:txBody>
      </p:sp>
      <p:sp>
        <p:nvSpPr>
          <p:cNvPr id="5" name="Slide Number Placeholder 4"/>
          <p:cNvSpPr>
            <a:spLocks noGrp="1"/>
          </p:cNvSpPr>
          <p:nvPr>
            <p:ph type="sldNum" sz="quarter" idx="12"/>
          </p:nvPr>
        </p:nvSpPr>
        <p:spPr/>
        <p:txBody>
          <a:bodyPr/>
          <a:lstStyle/>
          <a:p>
            <a:fld id="{BDA81EBD-E76A-4F41-A446-2C36F17D92D6}" type="slidenum">
              <a:rPr lang="en-US" smtClean="0"/>
              <a:pPr/>
              <a:t>41</a:t>
            </a:fld>
            <a:endParaRPr lang="en-US"/>
          </a:p>
        </p:txBody>
      </p:sp>
      <p:sp>
        <p:nvSpPr>
          <p:cNvPr id="6" name="Footer Placeholder 5"/>
          <p:cNvSpPr>
            <a:spLocks noGrp="1"/>
          </p:cNvSpPr>
          <p:nvPr>
            <p:ph type="ftr" sz="quarter" idx="11"/>
          </p:nvPr>
        </p:nvSpPr>
        <p:spPr/>
        <p:txBody>
          <a:bodyPr/>
          <a:lstStyle/>
          <a:p>
            <a:r>
              <a:rPr lang="en-US" smtClean="0"/>
              <a:t>Dr Rekha B Venkatapur</a:t>
            </a:r>
            <a:endParaRPr lang="en-US"/>
          </a:p>
        </p:txBody>
      </p:sp>
    </p:spTree>
    <p:extLst>
      <p:ext uri="{BB962C8B-B14F-4D97-AF65-F5344CB8AC3E}">
        <p14:creationId xmlns:p14="http://schemas.microsoft.com/office/powerpoint/2010/main" xmlns="" val="28779594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lnSpcReduction="10000"/>
          </a:bodyPr>
          <a:lstStyle/>
          <a:p>
            <a:r>
              <a:rPr lang="en-US" dirty="0"/>
              <a:t>There must not be any whitespaces between – and l.  Options are also arguments, but given a special name because they </a:t>
            </a:r>
            <a:r>
              <a:rPr lang="en-US" dirty="0" smtClean="0"/>
              <a:t>are predetermined</a:t>
            </a:r>
            <a:r>
              <a:rPr lang="en-US" dirty="0"/>
              <a:t>. Options can be normally combined with only one – sign. i.e., instead of using</a:t>
            </a:r>
          </a:p>
          <a:p>
            <a:pPr marL="0" indent="0">
              <a:buNone/>
            </a:pPr>
            <a:r>
              <a:rPr lang="en-US" dirty="0"/>
              <a:t>	</a:t>
            </a:r>
            <a:r>
              <a:rPr lang="en-US" dirty="0">
                <a:solidFill>
                  <a:srgbClr val="FF0000"/>
                </a:solidFill>
              </a:rPr>
              <a:t>$ </a:t>
            </a:r>
            <a:r>
              <a:rPr lang="en-US" dirty="0" err="1">
                <a:solidFill>
                  <a:srgbClr val="FF0000"/>
                </a:solidFill>
              </a:rPr>
              <a:t>ls</a:t>
            </a:r>
            <a:r>
              <a:rPr lang="en-US" dirty="0">
                <a:solidFill>
                  <a:srgbClr val="FF0000"/>
                </a:solidFill>
              </a:rPr>
              <a:t> –l –a –t</a:t>
            </a:r>
          </a:p>
          <a:p>
            <a:r>
              <a:rPr lang="en-US" dirty="0"/>
              <a:t>we can as well use,</a:t>
            </a:r>
          </a:p>
          <a:p>
            <a:pPr marL="0" indent="0">
              <a:buNone/>
            </a:pPr>
            <a:r>
              <a:rPr lang="en-US" dirty="0"/>
              <a:t>	</a:t>
            </a:r>
            <a:r>
              <a:rPr lang="en-US" dirty="0">
                <a:solidFill>
                  <a:srgbClr val="FF0000"/>
                </a:solidFill>
              </a:rPr>
              <a:t>$ </a:t>
            </a:r>
            <a:r>
              <a:rPr lang="en-US" dirty="0" err="1">
                <a:solidFill>
                  <a:srgbClr val="FF0000"/>
                </a:solidFill>
              </a:rPr>
              <a:t>ls</a:t>
            </a:r>
            <a:r>
              <a:rPr lang="en-US" dirty="0">
                <a:solidFill>
                  <a:srgbClr val="FF0000"/>
                </a:solidFill>
              </a:rPr>
              <a:t> –</a:t>
            </a:r>
            <a:r>
              <a:rPr lang="en-US" dirty="0" err="1">
                <a:solidFill>
                  <a:srgbClr val="FF0000"/>
                </a:solidFill>
              </a:rPr>
              <a:t>lat</a:t>
            </a:r>
            <a:endParaRPr lang="en-US" dirty="0">
              <a:solidFill>
                <a:srgbClr val="FF0000"/>
              </a:solidFill>
            </a:endParaRPr>
          </a:p>
          <a:p>
            <a:pPr marL="0" indent="0">
              <a:buNone/>
            </a:pPr>
            <a:endParaRPr lang="en-US" dirty="0">
              <a:solidFill>
                <a:srgbClr val="FF0000"/>
              </a:solidFill>
            </a:endParaRPr>
          </a:p>
        </p:txBody>
      </p:sp>
      <p:sp>
        <p:nvSpPr>
          <p:cNvPr id="5" name="Slide Number Placeholder 4"/>
          <p:cNvSpPr>
            <a:spLocks noGrp="1"/>
          </p:cNvSpPr>
          <p:nvPr>
            <p:ph type="sldNum" sz="quarter" idx="12"/>
          </p:nvPr>
        </p:nvSpPr>
        <p:spPr/>
        <p:txBody>
          <a:bodyPr/>
          <a:lstStyle/>
          <a:p>
            <a:fld id="{BDA81EBD-E76A-4F41-A446-2C36F17D92D6}" type="slidenum">
              <a:rPr lang="en-US" smtClean="0"/>
              <a:pPr/>
              <a:t>42</a:t>
            </a:fld>
            <a:endParaRPr lang="en-US"/>
          </a:p>
        </p:txBody>
      </p:sp>
      <p:sp>
        <p:nvSpPr>
          <p:cNvPr id="6" name="Footer Placeholder 5"/>
          <p:cNvSpPr>
            <a:spLocks noGrp="1"/>
          </p:cNvSpPr>
          <p:nvPr>
            <p:ph type="ftr" sz="quarter" idx="11"/>
          </p:nvPr>
        </p:nvSpPr>
        <p:spPr/>
        <p:txBody>
          <a:bodyPr/>
          <a:lstStyle/>
          <a:p>
            <a:r>
              <a:rPr lang="en-US" smtClean="0"/>
              <a:t>Dr Rekha B Venkatapur</a:t>
            </a:r>
            <a:endParaRPr lang="en-US"/>
          </a:p>
        </p:txBody>
      </p:sp>
    </p:spTree>
    <p:extLst>
      <p:ext uri="{BB962C8B-B14F-4D97-AF65-F5344CB8AC3E}">
        <p14:creationId xmlns:p14="http://schemas.microsoft.com/office/powerpoint/2010/main" xmlns="" val="2973332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Command/ Filename </a:t>
            </a:r>
            <a:r>
              <a:rPr lang="en-US" b="1" dirty="0" smtClean="0"/>
              <a:t>Arguments</a:t>
            </a:r>
            <a:endParaRPr lang="en-US" dirty="0"/>
          </a:p>
        </p:txBody>
      </p:sp>
      <p:sp>
        <p:nvSpPr>
          <p:cNvPr id="3" name="Content Placeholder 2"/>
          <p:cNvSpPr>
            <a:spLocks noGrp="1"/>
          </p:cNvSpPr>
          <p:nvPr>
            <p:ph idx="1"/>
          </p:nvPr>
        </p:nvSpPr>
        <p:spPr>
          <a:xfrm>
            <a:off x="76200" y="1219200"/>
            <a:ext cx="8839200" cy="5181600"/>
          </a:xfrm>
        </p:spPr>
        <p:txBody>
          <a:bodyPr>
            <a:noAutofit/>
          </a:bodyPr>
          <a:lstStyle/>
          <a:p>
            <a:r>
              <a:rPr lang="en-US" sz="2800" dirty="0" smtClean="0"/>
              <a:t>Many </a:t>
            </a:r>
            <a:r>
              <a:rPr lang="en-US" sz="2800" dirty="0"/>
              <a:t>UNIX commands use a filename as argument so that the command can </a:t>
            </a:r>
            <a:r>
              <a:rPr lang="en-US" sz="2800" b="1" dirty="0"/>
              <a:t>take input from the file</a:t>
            </a:r>
            <a:r>
              <a:rPr lang="en-US" sz="2800" dirty="0"/>
              <a:t>. If a command uses a filename as argument, it will usually be the last argument, after all options. </a:t>
            </a:r>
          </a:p>
          <a:p>
            <a:pPr marL="0" indent="0">
              <a:buNone/>
            </a:pPr>
            <a:r>
              <a:rPr lang="en-US" sz="2800" dirty="0"/>
              <a:t>Example: 	</a:t>
            </a:r>
            <a:r>
              <a:rPr lang="en-US" sz="2800" dirty="0" err="1"/>
              <a:t>cp</a:t>
            </a:r>
            <a:r>
              <a:rPr lang="en-US" sz="2800" dirty="0"/>
              <a:t> file1 file2 </a:t>
            </a:r>
            <a:endParaRPr lang="en-US" sz="2800" dirty="0" smtClean="0"/>
          </a:p>
          <a:p>
            <a:pPr marL="0" indent="0">
              <a:buNone/>
            </a:pPr>
            <a:r>
              <a:rPr lang="en-US" sz="2800" dirty="0"/>
              <a:t>		</a:t>
            </a:r>
            <a:r>
              <a:rPr lang="en-US" sz="2800" dirty="0" err="1"/>
              <a:t>rm</a:t>
            </a:r>
            <a:r>
              <a:rPr lang="en-US" sz="2800" dirty="0"/>
              <a:t> file1 file2 file3</a:t>
            </a:r>
          </a:p>
          <a:p>
            <a:r>
              <a:rPr lang="en-US" sz="2800" dirty="0"/>
              <a:t>The command with its options and arguments is known as the </a:t>
            </a:r>
            <a:r>
              <a:rPr lang="en-US" sz="2800" b="1" dirty="0"/>
              <a:t>command line</a:t>
            </a:r>
            <a:r>
              <a:rPr lang="en-US" sz="2800" dirty="0"/>
              <a:t>, which is considered as complete after </a:t>
            </a:r>
            <a:r>
              <a:rPr lang="en-US" sz="2800" i="1" dirty="0"/>
              <a:t>[Enter]</a:t>
            </a:r>
            <a:r>
              <a:rPr lang="en-US" sz="2800" dirty="0"/>
              <a:t> key is pressed, so that the entire line is</a:t>
            </a:r>
            <a:r>
              <a:rPr lang="en-US" sz="2800" b="1" dirty="0"/>
              <a:t> fed to the shell </a:t>
            </a:r>
            <a:r>
              <a:rPr lang="en-US" sz="2800" dirty="0"/>
              <a:t>as its input for interpretation and execution.</a:t>
            </a:r>
          </a:p>
          <a:p>
            <a:r>
              <a:rPr lang="en-US" sz="2800" dirty="0"/>
              <a:t> </a:t>
            </a:r>
          </a:p>
          <a:p>
            <a:endParaRPr lang="en-US" sz="2800" dirty="0"/>
          </a:p>
        </p:txBody>
      </p:sp>
      <p:sp>
        <p:nvSpPr>
          <p:cNvPr id="5" name="Slide Number Placeholder 4"/>
          <p:cNvSpPr>
            <a:spLocks noGrp="1"/>
          </p:cNvSpPr>
          <p:nvPr>
            <p:ph type="sldNum" sz="quarter" idx="12"/>
          </p:nvPr>
        </p:nvSpPr>
        <p:spPr/>
        <p:txBody>
          <a:bodyPr/>
          <a:lstStyle/>
          <a:p>
            <a:fld id="{BDA81EBD-E76A-4F41-A446-2C36F17D92D6}" type="slidenum">
              <a:rPr lang="en-US" smtClean="0"/>
              <a:pPr/>
              <a:t>43</a:t>
            </a:fld>
            <a:endParaRPr lang="en-US"/>
          </a:p>
        </p:txBody>
      </p:sp>
      <p:sp>
        <p:nvSpPr>
          <p:cNvPr id="6" name="Footer Placeholder 5"/>
          <p:cNvSpPr>
            <a:spLocks noGrp="1"/>
          </p:cNvSpPr>
          <p:nvPr>
            <p:ph type="ftr" sz="quarter" idx="11"/>
          </p:nvPr>
        </p:nvSpPr>
        <p:spPr/>
        <p:txBody>
          <a:bodyPr/>
          <a:lstStyle/>
          <a:p>
            <a:r>
              <a:rPr lang="en-US" smtClean="0"/>
              <a:t>Dr Rekha B Venkatapur</a:t>
            </a:r>
            <a:endParaRPr lang="en-US"/>
          </a:p>
        </p:txBody>
      </p:sp>
    </p:spTree>
    <p:extLst>
      <p:ext uri="{BB962C8B-B14F-4D97-AF65-F5344CB8AC3E}">
        <p14:creationId xmlns:p14="http://schemas.microsoft.com/office/powerpoint/2010/main" xmlns="" val="132602364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b="1" dirty="0"/>
              <a:t>Exceptions</a:t>
            </a:r>
            <a:endParaRPr lang="en-US" dirty="0"/>
          </a:p>
          <a:p>
            <a:r>
              <a:rPr lang="en-US" dirty="0"/>
              <a:t>Some commands in UNIX like </a:t>
            </a:r>
            <a:r>
              <a:rPr lang="en-US" b="1" dirty="0" err="1"/>
              <a:t>pwd</a:t>
            </a:r>
            <a:r>
              <a:rPr lang="en-US" dirty="0"/>
              <a:t> do not take any options and arguments. </a:t>
            </a:r>
          </a:p>
          <a:p>
            <a:r>
              <a:rPr lang="en-US" dirty="0" smtClean="0"/>
              <a:t>Some </a:t>
            </a:r>
            <a:r>
              <a:rPr lang="en-US" dirty="0"/>
              <a:t>commands like </a:t>
            </a:r>
            <a:r>
              <a:rPr lang="en-US" b="1" dirty="0"/>
              <a:t>who</a:t>
            </a:r>
            <a:r>
              <a:rPr lang="en-US" dirty="0"/>
              <a:t> may or may not be specified with arguments. </a:t>
            </a:r>
            <a:endParaRPr lang="en-US" dirty="0" smtClean="0"/>
          </a:p>
          <a:p>
            <a:r>
              <a:rPr lang="en-US" dirty="0" smtClean="0"/>
              <a:t>The </a:t>
            </a:r>
            <a:r>
              <a:rPr lang="en-US" b="1" dirty="0" err="1"/>
              <a:t>ls</a:t>
            </a:r>
            <a:r>
              <a:rPr lang="en-US" dirty="0"/>
              <a:t> command can run without arguments (</a:t>
            </a:r>
            <a:r>
              <a:rPr lang="en-US" dirty="0" err="1"/>
              <a:t>ls</a:t>
            </a:r>
            <a:r>
              <a:rPr lang="en-US" dirty="0"/>
              <a:t>), with only options (</a:t>
            </a:r>
            <a:r>
              <a:rPr lang="en-US" b="1" dirty="0" err="1"/>
              <a:t>ls</a:t>
            </a:r>
            <a:r>
              <a:rPr lang="en-US" b="1" dirty="0"/>
              <a:t> –l</a:t>
            </a:r>
            <a:r>
              <a:rPr lang="en-US" dirty="0"/>
              <a:t>),</a:t>
            </a:r>
          </a:p>
        </p:txBody>
      </p:sp>
      <p:sp>
        <p:nvSpPr>
          <p:cNvPr id="5" name="Slide Number Placeholder 4"/>
          <p:cNvSpPr>
            <a:spLocks noGrp="1"/>
          </p:cNvSpPr>
          <p:nvPr>
            <p:ph type="sldNum" sz="quarter" idx="12"/>
          </p:nvPr>
        </p:nvSpPr>
        <p:spPr/>
        <p:txBody>
          <a:bodyPr/>
          <a:lstStyle/>
          <a:p>
            <a:fld id="{BDA81EBD-E76A-4F41-A446-2C36F17D92D6}" type="slidenum">
              <a:rPr lang="en-US" smtClean="0"/>
              <a:pPr/>
              <a:t>44</a:t>
            </a:fld>
            <a:endParaRPr lang="en-US"/>
          </a:p>
        </p:txBody>
      </p:sp>
      <p:sp>
        <p:nvSpPr>
          <p:cNvPr id="6" name="Footer Placeholder 5"/>
          <p:cNvSpPr>
            <a:spLocks noGrp="1"/>
          </p:cNvSpPr>
          <p:nvPr>
            <p:ph type="ftr" sz="quarter" idx="11"/>
          </p:nvPr>
        </p:nvSpPr>
        <p:spPr/>
        <p:txBody>
          <a:bodyPr/>
          <a:lstStyle/>
          <a:p>
            <a:r>
              <a:rPr lang="en-US" smtClean="0"/>
              <a:t>Dr Rekha B Venkatapur</a:t>
            </a:r>
            <a:endParaRPr lang="en-US"/>
          </a:p>
        </p:txBody>
      </p:sp>
    </p:spTree>
    <p:extLst>
      <p:ext uri="{BB962C8B-B14F-4D97-AF65-F5344CB8AC3E}">
        <p14:creationId xmlns:p14="http://schemas.microsoft.com/office/powerpoint/2010/main" xmlns="" val="136355408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87362"/>
          </a:xfrm>
        </p:spPr>
        <p:txBody>
          <a:bodyPr>
            <a:noAutofit/>
          </a:bodyPr>
          <a:lstStyle/>
          <a:p>
            <a:r>
              <a:rPr lang="en-US" sz="3200" b="1" dirty="0" smtClean="0"/>
              <a:t/>
            </a:r>
            <a:br>
              <a:rPr lang="en-US" sz="3200" b="1" dirty="0" smtClean="0"/>
            </a:br>
            <a:r>
              <a:rPr lang="en-US" sz="3200" b="1" dirty="0" smtClean="0"/>
              <a:t>LOCATING </a:t>
            </a:r>
            <a:r>
              <a:rPr lang="en-US" sz="3200" b="1" dirty="0"/>
              <a:t>COMMANDS </a:t>
            </a:r>
            <a:r>
              <a:rPr lang="en-US" sz="3200" dirty="0"/>
              <a:t/>
            </a:r>
            <a:br>
              <a:rPr lang="en-US" sz="3200" dirty="0"/>
            </a:br>
            <a:endParaRPr lang="en-US" sz="3200" dirty="0"/>
          </a:p>
        </p:txBody>
      </p:sp>
      <p:sp>
        <p:nvSpPr>
          <p:cNvPr id="3" name="Content Placeholder 2"/>
          <p:cNvSpPr>
            <a:spLocks noGrp="1"/>
          </p:cNvSpPr>
          <p:nvPr>
            <p:ph idx="1"/>
          </p:nvPr>
        </p:nvSpPr>
        <p:spPr>
          <a:xfrm>
            <a:off x="228600" y="685800"/>
            <a:ext cx="8839200" cy="6172200"/>
          </a:xfrm>
        </p:spPr>
        <p:txBody>
          <a:bodyPr>
            <a:noAutofit/>
          </a:bodyPr>
          <a:lstStyle/>
          <a:p>
            <a:pPr algn="just"/>
            <a:r>
              <a:rPr lang="en-US" sz="2000" dirty="0" smtClean="0"/>
              <a:t>The UNIX is </a:t>
            </a:r>
            <a:r>
              <a:rPr lang="en-US" sz="2000" b="1" dirty="0" smtClean="0"/>
              <a:t>command based system </a:t>
            </a:r>
            <a:r>
              <a:rPr lang="en-US" sz="2000" dirty="0" smtClean="0"/>
              <a:t>i.e.,- things happens because the user enters commands in. </a:t>
            </a:r>
          </a:p>
          <a:p>
            <a:pPr algn="just"/>
            <a:r>
              <a:rPr lang="en-US" sz="2000" dirty="0" smtClean="0"/>
              <a:t>UNIX </a:t>
            </a:r>
            <a:r>
              <a:rPr lang="en-US" sz="2000" dirty="0"/>
              <a:t>commands are seldom more than </a:t>
            </a:r>
            <a:r>
              <a:rPr lang="en-US" sz="2000" b="1" dirty="0"/>
              <a:t>four characters long</a:t>
            </a:r>
            <a:r>
              <a:rPr lang="en-US" sz="2000" dirty="0"/>
              <a:t>. </a:t>
            </a:r>
          </a:p>
          <a:p>
            <a:pPr algn="just"/>
            <a:r>
              <a:rPr lang="en-US" sz="2000" dirty="0" smtClean="0"/>
              <a:t>All </a:t>
            </a:r>
            <a:r>
              <a:rPr lang="en-US" sz="2000" dirty="0"/>
              <a:t>UNIX commands are </a:t>
            </a:r>
            <a:r>
              <a:rPr lang="en-US" sz="2000" b="1" dirty="0"/>
              <a:t>single words </a:t>
            </a:r>
            <a:r>
              <a:rPr lang="en-US" sz="2000" dirty="0"/>
              <a:t>like – cat, </a:t>
            </a:r>
            <a:r>
              <a:rPr lang="en-US" sz="2000" dirty="0" err="1"/>
              <a:t>ls</a:t>
            </a:r>
            <a:r>
              <a:rPr lang="en-US" sz="2000" dirty="0"/>
              <a:t>, </a:t>
            </a:r>
            <a:r>
              <a:rPr lang="en-US" sz="2000" dirty="0" err="1"/>
              <a:t>pwd</a:t>
            </a:r>
            <a:r>
              <a:rPr lang="en-US" sz="2000" dirty="0"/>
              <a:t>, date, </a:t>
            </a:r>
            <a:r>
              <a:rPr lang="en-US" sz="2000" dirty="0" err="1"/>
              <a:t>mkdir</a:t>
            </a:r>
            <a:r>
              <a:rPr lang="en-US" sz="2000" dirty="0"/>
              <a:t>, </a:t>
            </a:r>
            <a:r>
              <a:rPr lang="en-US" sz="2000" dirty="0" err="1"/>
              <a:t>rmdir</a:t>
            </a:r>
            <a:r>
              <a:rPr lang="en-US" sz="2000" dirty="0"/>
              <a:t>, cd, </a:t>
            </a:r>
            <a:r>
              <a:rPr lang="en-US" sz="2000" dirty="0" err="1"/>
              <a:t>grep</a:t>
            </a:r>
            <a:r>
              <a:rPr lang="en-US" sz="2000" dirty="0"/>
              <a:t> etc. </a:t>
            </a:r>
            <a:endParaRPr lang="en-US" sz="2000" dirty="0" smtClean="0"/>
          </a:p>
          <a:p>
            <a:pPr algn="just"/>
            <a:r>
              <a:rPr lang="en-US" sz="2000" dirty="0" smtClean="0"/>
              <a:t>The </a:t>
            </a:r>
            <a:r>
              <a:rPr lang="en-US" sz="2000" dirty="0"/>
              <a:t>command names are all in </a:t>
            </a:r>
            <a:r>
              <a:rPr lang="en-US" sz="2000" b="1" dirty="0"/>
              <a:t>lowercase</a:t>
            </a:r>
            <a:r>
              <a:rPr lang="en-US" sz="2000" dirty="0"/>
              <a:t>. </a:t>
            </a:r>
            <a:endParaRPr lang="en-US" sz="2000" dirty="0" smtClean="0"/>
          </a:p>
          <a:p>
            <a:pPr algn="just"/>
            <a:r>
              <a:rPr lang="en-US" sz="2000" b="1" dirty="0" smtClean="0"/>
              <a:t>Example</a:t>
            </a:r>
            <a:r>
              <a:rPr lang="en-US" sz="2000" b="1" dirty="0"/>
              <a:t>: </a:t>
            </a:r>
            <a:endParaRPr lang="en-US" sz="2000" dirty="0"/>
          </a:p>
          <a:p>
            <a:pPr algn="just"/>
            <a:r>
              <a:rPr lang="en-US" sz="2000" b="1" dirty="0" smtClean="0">
                <a:solidFill>
                  <a:srgbClr val="FF0000"/>
                </a:solidFill>
              </a:rPr>
              <a:t>$ </a:t>
            </a:r>
            <a:r>
              <a:rPr lang="en-US" sz="2000" b="1" dirty="0">
                <a:solidFill>
                  <a:srgbClr val="FF0000"/>
                </a:solidFill>
              </a:rPr>
              <a:t>LS </a:t>
            </a:r>
            <a:r>
              <a:rPr lang="en-US" sz="2000" dirty="0">
                <a:solidFill>
                  <a:srgbClr val="FF0000"/>
                </a:solidFill>
              </a:rPr>
              <a:t>bash: LS: command not found </a:t>
            </a:r>
          </a:p>
          <a:p>
            <a:pPr algn="just"/>
            <a:r>
              <a:rPr lang="en-US" sz="2000" dirty="0" smtClean="0"/>
              <a:t>All </a:t>
            </a:r>
            <a:r>
              <a:rPr lang="en-US" sz="2000" dirty="0"/>
              <a:t>UNIX commands are </a:t>
            </a:r>
            <a:r>
              <a:rPr lang="en-US" sz="2000" b="1" dirty="0"/>
              <a:t>files containing programs, mainly written in C</a:t>
            </a:r>
            <a:r>
              <a:rPr lang="en-US" sz="2000" dirty="0"/>
              <a:t>. </a:t>
            </a:r>
          </a:p>
          <a:p>
            <a:pPr algn="just"/>
            <a:r>
              <a:rPr lang="en-US" sz="2000" dirty="0" smtClean="0"/>
              <a:t>All </a:t>
            </a:r>
            <a:r>
              <a:rPr lang="en-US" sz="2000" dirty="0"/>
              <a:t>UNIX commands(files) are stored in </a:t>
            </a:r>
            <a:r>
              <a:rPr lang="en-US" sz="2000" b="1" dirty="0"/>
              <a:t>directories(folders</a:t>
            </a:r>
            <a:r>
              <a:rPr lang="en-US" sz="2000" dirty="0"/>
              <a:t>). </a:t>
            </a:r>
          </a:p>
          <a:p>
            <a:pPr algn="just"/>
            <a:r>
              <a:rPr lang="en-US" sz="2000" dirty="0" smtClean="0"/>
              <a:t>If </a:t>
            </a:r>
            <a:r>
              <a:rPr lang="en-US" sz="2000" dirty="0"/>
              <a:t>you want to know the location of executable program (or command), use </a:t>
            </a:r>
            <a:r>
              <a:rPr lang="en-US" sz="2000" b="1" dirty="0"/>
              <a:t>type </a:t>
            </a:r>
            <a:r>
              <a:rPr lang="en-US" sz="2000" dirty="0"/>
              <a:t>command- </a:t>
            </a:r>
          </a:p>
          <a:p>
            <a:pPr algn="just"/>
            <a:r>
              <a:rPr lang="en-US" sz="2000" b="1" dirty="0" smtClean="0"/>
              <a:t>Example</a:t>
            </a:r>
            <a:r>
              <a:rPr lang="en-US" sz="2000" b="1" dirty="0"/>
              <a:t>: </a:t>
            </a:r>
            <a:endParaRPr lang="en-US" sz="2000" dirty="0"/>
          </a:p>
          <a:p>
            <a:pPr marL="0" indent="0" algn="just">
              <a:buNone/>
            </a:pPr>
            <a:r>
              <a:rPr lang="en-US" sz="2000" b="1" dirty="0" smtClean="0">
                <a:solidFill>
                  <a:srgbClr val="FF0000"/>
                </a:solidFill>
              </a:rPr>
              <a:t>$ </a:t>
            </a:r>
            <a:r>
              <a:rPr lang="en-US" sz="2000" b="1" dirty="0">
                <a:solidFill>
                  <a:srgbClr val="FF0000"/>
                </a:solidFill>
              </a:rPr>
              <a:t>type date </a:t>
            </a:r>
            <a:r>
              <a:rPr lang="en-US" sz="2000" dirty="0" err="1">
                <a:solidFill>
                  <a:srgbClr val="FF0000"/>
                </a:solidFill>
              </a:rPr>
              <a:t>date</a:t>
            </a:r>
            <a:r>
              <a:rPr lang="en-US" sz="2000" dirty="0">
                <a:solidFill>
                  <a:srgbClr val="FF0000"/>
                </a:solidFill>
              </a:rPr>
              <a:t> is /bin/date </a:t>
            </a:r>
          </a:p>
          <a:p>
            <a:pPr algn="just"/>
            <a:r>
              <a:rPr lang="en-US" sz="2000" dirty="0" smtClean="0"/>
              <a:t>When </a:t>
            </a:r>
            <a:r>
              <a:rPr lang="en-US" sz="2000" dirty="0"/>
              <a:t>you execute </a:t>
            </a:r>
            <a:r>
              <a:rPr lang="en-US" sz="2000" b="1" dirty="0"/>
              <a:t>date </a:t>
            </a:r>
            <a:r>
              <a:rPr lang="en-US" sz="2000" dirty="0"/>
              <a:t>command, the shell locates this file in the </a:t>
            </a:r>
            <a:r>
              <a:rPr lang="en-US" sz="2000" b="1" dirty="0"/>
              <a:t>/bin </a:t>
            </a:r>
            <a:r>
              <a:rPr lang="en-US" sz="2000" dirty="0"/>
              <a:t>directory and makes arrangements to execute it. </a:t>
            </a:r>
          </a:p>
          <a:p>
            <a:pPr algn="just"/>
            <a:endParaRPr lang="en-US" sz="2000" dirty="0"/>
          </a:p>
        </p:txBody>
      </p:sp>
      <p:sp>
        <p:nvSpPr>
          <p:cNvPr id="5" name="Slide Number Placeholder 4"/>
          <p:cNvSpPr>
            <a:spLocks noGrp="1"/>
          </p:cNvSpPr>
          <p:nvPr>
            <p:ph type="sldNum" sz="quarter" idx="12"/>
          </p:nvPr>
        </p:nvSpPr>
        <p:spPr/>
        <p:txBody>
          <a:bodyPr/>
          <a:lstStyle/>
          <a:p>
            <a:fld id="{BDA81EBD-E76A-4F41-A446-2C36F17D92D6}" type="slidenum">
              <a:rPr lang="en-US" smtClean="0"/>
              <a:pPr/>
              <a:t>45</a:t>
            </a:fld>
            <a:endParaRPr lang="en-US"/>
          </a:p>
        </p:txBody>
      </p:sp>
      <p:sp>
        <p:nvSpPr>
          <p:cNvPr id="6" name="Footer Placeholder 5"/>
          <p:cNvSpPr>
            <a:spLocks noGrp="1"/>
          </p:cNvSpPr>
          <p:nvPr>
            <p:ph type="ftr" sz="quarter" idx="11"/>
          </p:nvPr>
        </p:nvSpPr>
        <p:spPr/>
        <p:txBody>
          <a:bodyPr/>
          <a:lstStyle/>
          <a:p>
            <a:r>
              <a:rPr lang="en-US" smtClean="0"/>
              <a:t>Dr Rekha B Venkatapur</a:t>
            </a:r>
            <a:endParaRPr lang="en-US"/>
          </a:p>
        </p:txBody>
      </p:sp>
    </p:spTree>
    <p:extLst>
      <p:ext uri="{BB962C8B-B14F-4D97-AF65-F5344CB8AC3E}">
        <p14:creationId xmlns:p14="http://schemas.microsoft.com/office/powerpoint/2010/main" xmlns="" val="411739296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b="1" dirty="0"/>
              <a:t>The PATH </a:t>
            </a:r>
            <a:r>
              <a:rPr lang="en-US" sz="3600" dirty="0"/>
              <a:t/>
            </a:r>
            <a:br>
              <a:rPr lang="en-US" sz="3600" dirty="0"/>
            </a:br>
            <a:endParaRPr lang="en-US" sz="3600" dirty="0"/>
          </a:p>
        </p:txBody>
      </p:sp>
      <p:sp>
        <p:nvSpPr>
          <p:cNvPr id="3" name="Content Placeholder 2"/>
          <p:cNvSpPr>
            <a:spLocks noGrp="1"/>
          </p:cNvSpPr>
          <p:nvPr>
            <p:ph idx="1"/>
          </p:nvPr>
        </p:nvSpPr>
        <p:spPr/>
        <p:txBody>
          <a:bodyPr>
            <a:normAutofit/>
          </a:bodyPr>
          <a:lstStyle/>
          <a:p>
            <a:r>
              <a:rPr lang="en-US" dirty="0" smtClean="0"/>
              <a:t>The </a:t>
            </a:r>
            <a:r>
              <a:rPr lang="en-US" dirty="0"/>
              <a:t>sequence of directories that the shell searches to look for a command is specified in its own PATH variable. </a:t>
            </a:r>
          </a:p>
          <a:p>
            <a:r>
              <a:rPr lang="en-US" b="1" dirty="0" smtClean="0"/>
              <a:t>Example</a:t>
            </a:r>
            <a:r>
              <a:rPr lang="en-US" b="1" dirty="0"/>
              <a:t>: </a:t>
            </a:r>
            <a:endParaRPr lang="en-US" dirty="0"/>
          </a:p>
          <a:p>
            <a:r>
              <a:rPr lang="de-DE" b="1" dirty="0" smtClean="0"/>
              <a:t>$ </a:t>
            </a:r>
            <a:r>
              <a:rPr lang="de-DE" b="1" dirty="0"/>
              <a:t>echo $PATH </a:t>
            </a:r>
            <a:r>
              <a:rPr lang="de-DE" dirty="0"/>
              <a:t>/bin: /usr/bin: /usr/local/bin: /usr/ccs/bin: /usr/local/java/bin: </a:t>
            </a:r>
            <a:endParaRPr lang="en-US" dirty="0"/>
          </a:p>
        </p:txBody>
      </p:sp>
      <p:sp>
        <p:nvSpPr>
          <p:cNvPr id="5" name="Slide Number Placeholder 4"/>
          <p:cNvSpPr>
            <a:spLocks noGrp="1"/>
          </p:cNvSpPr>
          <p:nvPr>
            <p:ph type="sldNum" sz="quarter" idx="12"/>
          </p:nvPr>
        </p:nvSpPr>
        <p:spPr/>
        <p:txBody>
          <a:bodyPr/>
          <a:lstStyle/>
          <a:p>
            <a:fld id="{BDA81EBD-E76A-4F41-A446-2C36F17D92D6}" type="slidenum">
              <a:rPr lang="en-US" smtClean="0"/>
              <a:pPr/>
              <a:t>46</a:t>
            </a:fld>
            <a:endParaRPr lang="en-US"/>
          </a:p>
        </p:txBody>
      </p:sp>
      <p:sp>
        <p:nvSpPr>
          <p:cNvPr id="6" name="Footer Placeholder 5"/>
          <p:cNvSpPr>
            <a:spLocks noGrp="1"/>
          </p:cNvSpPr>
          <p:nvPr>
            <p:ph type="ftr" sz="quarter" idx="11"/>
          </p:nvPr>
        </p:nvSpPr>
        <p:spPr/>
        <p:txBody>
          <a:bodyPr/>
          <a:lstStyle/>
          <a:p>
            <a:r>
              <a:rPr lang="en-US" smtClean="0"/>
              <a:t>Dr Rekha B Venkatapur</a:t>
            </a:r>
            <a:endParaRPr lang="en-US"/>
          </a:p>
        </p:txBody>
      </p:sp>
    </p:spTree>
    <p:extLst>
      <p:ext uri="{BB962C8B-B14F-4D97-AF65-F5344CB8AC3E}">
        <p14:creationId xmlns:p14="http://schemas.microsoft.com/office/powerpoint/2010/main" xmlns="" val="3741132443"/>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a:t>Basic </a:t>
            </a:r>
            <a:r>
              <a:rPr lang="en-US" sz="3600" dirty="0" smtClean="0"/>
              <a:t>Commands (</a:t>
            </a:r>
            <a:r>
              <a:rPr lang="en-US" sz="3600" b="1" dirty="0" smtClean="0"/>
              <a:t>echo</a:t>
            </a:r>
            <a:r>
              <a:rPr lang="en-US" sz="3600" b="1" dirty="0"/>
              <a:t>, </a:t>
            </a:r>
            <a:r>
              <a:rPr lang="en-US" sz="3600" b="1" dirty="0" err="1"/>
              <a:t>printf</a:t>
            </a:r>
            <a:r>
              <a:rPr lang="en-US" sz="3600" b="1" dirty="0"/>
              <a:t>, </a:t>
            </a:r>
            <a:r>
              <a:rPr lang="en-US" sz="3600" b="1" dirty="0" err="1"/>
              <a:t>ls</a:t>
            </a:r>
            <a:r>
              <a:rPr lang="en-US" sz="3600" b="1" dirty="0"/>
              <a:t>, who, date, </a:t>
            </a:r>
            <a:r>
              <a:rPr lang="en-US" sz="3600" b="1" dirty="0" err="1"/>
              <a:t>passwd</a:t>
            </a:r>
            <a:r>
              <a:rPr lang="en-US" sz="3600" b="1" dirty="0"/>
              <a:t>, </a:t>
            </a:r>
            <a:r>
              <a:rPr lang="en-US" sz="3600" b="1" dirty="0" err="1" smtClean="0"/>
              <a:t>cal</a:t>
            </a:r>
            <a:r>
              <a:rPr lang="en-US" sz="3600" b="1" dirty="0" smtClean="0"/>
              <a:t>)</a:t>
            </a:r>
            <a:r>
              <a:rPr lang="en-US" sz="3600" b="1" dirty="0"/>
              <a:t/>
            </a:r>
            <a:br>
              <a:rPr lang="en-US" sz="3600" b="1" dirty="0"/>
            </a:br>
            <a:endParaRPr lang="en-US" sz="3600" dirty="0"/>
          </a:p>
        </p:txBody>
      </p:sp>
      <p:sp>
        <p:nvSpPr>
          <p:cNvPr id="3" name="Content Placeholder 2"/>
          <p:cNvSpPr>
            <a:spLocks noGrp="1"/>
          </p:cNvSpPr>
          <p:nvPr>
            <p:ph idx="1"/>
          </p:nvPr>
        </p:nvSpPr>
        <p:spPr>
          <a:xfrm>
            <a:off x="381000" y="1143000"/>
            <a:ext cx="8610600" cy="5638800"/>
          </a:xfrm>
        </p:spPr>
        <p:txBody>
          <a:bodyPr>
            <a:noAutofit/>
          </a:bodyPr>
          <a:lstStyle/>
          <a:p>
            <a:pPr marL="0" indent="0" algn="ctr">
              <a:buNone/>
            </a:pPr>
            <a:r>
              <a:rPr lang="en-US" sz="2400" b="1" dirty="0" smtClean="0"/>
              <a:t>echo </a:t>
            </a:r>
            <a:r>
              <a:rPr lang="en-US" sz="2400" b="1" dirty="0"/>
              <a:t>command:(Displaying a message</a:t>
            </a:r>
            <a:r>
              <a:rPr lang="en-US" sz="2400" b="1" dirty="0" smtClean="0"/>
              <a:t>)</a:t>
            </a:r>
            <a:endParaRPr lang="en-US" sz="2400" b="1" dirty="0"/>
          </a:p>
          <a:p>
            <a:pPr lvl="0">
              <a:spcBef>
                <a:spcPts val="0"/>
              </a:spcBef>
            </a:pPr>
            <a:r>
              <a:rPr lang="en-US" sz="2400" dirty="0"/>
              <a:t>It is an internal command – when you type echo shell won’t look in its PATH to locate it. It will execute it from its own set of built in. It can be checked as </a:t>
            </a:r>
            <a:r>
              <a:rPr lang="en-US" sz="2400" dirty="0" smtClean="0"/>
              <a:t>follows</a:t>
            </a:r>
            <a:endParaRPr lang="en-US" sz="2400" dirty="0"/>
          </a:p>
          <a:p>
            <a:pPr marL="0" indent="0" algn="ctr">
              <a:spcBef>
                <a:spcPts val="0"/>
              </a:spcBef>
              <a:buNone/>
            </a:pPr>
            <a:r>
              <a:rPr lang="en-US" sz="2400" b="1" dirty="0">
                <a:solidFill>
                  <a:srgbClr val="FF0000"/>
                </a:solidFill>
              </a:rPr>
              <a:t>$type echo</a:t>
            </a:r>
          </a:p>
          <a:p>
            <a:pPr marL="0" indent="0" algn="ctr">
              <a:spcBef>
                <a:spcPts val="0"/>
              </a:spcBef>
              <a:buNone/>
            </a:pPr>
            <a:r>
              <a:rPr lang="en-US" sz="2400" b="1" dirty="0">
                <a:solidFill>
                  <a:srgbClr val="FF0000"/>
                </a:solidFill>
              </a:rPr>
              <a:t>echo is a shell </a:t>
            </a:r>
            <a:r>
              <a:rPr lang="en-US" sz="2400" b="1" dirty="0" err="1" smtClean="0">
                <a:solidFill>
                  <a:srgbClr val="FF0000"/>
                </a:solidFill>
              </a:rPr>
              <a:t>builtin</a:t>
            </a:r>
            <a:endParaRPr lang="en-US" sz="2400" b="1" dirty="0">
              <a:solidFill>
                <a:srgbClr val="FF0000"/>
              </a:solidFill>
            </a:endParaRPr>
          </a:p>
          <a:p>
            <a:pPr lvl="0">
              <a:spcBef>
                <a:spcPts val="0"/>
              </a:spcBef>
            </a:pPr>
            <a:r>
              <a:rPr lang="en-US" sz="2400" dirty="0"/>
              <a:t>This message is often used in shell scripts to display </a:t>
            </a:r>
            <a:r>
              <a:rPr lang="en-US" sz="2400" b="1" dirty="0"/>
              <a:t>diagnostic message </a:t>
            </a:r>
            <a:r>
              <a:rPr lang="en-US" sz="2400" dirty="0"/>
              <a:t>on the terminal or to </a:t>
            </a:r>
            <a:r>
              <a:rPr lang="en-US" sz="2400" b="1" dirty="0"/>
              <a:t>issue prompts </a:t>
            </a:r>
            <a:r>
              <a:rPr lang="en-US" sz="2400" dirty="0"/>
              <a:t>for taking user </a:t>
            </a:r>
            <a:r>
              <a:rPr lang="en-US" sz="2400" dirty="0" smtClean="0"/>
              <a:t>inputs</a:t>
            </a:r>
          </a:p>
          <a:p>
            <a:pPr lvl="0">
              <a:spcBef>
                <a:spcPts val="0"/>
              </a:spcBef>
            </a:pPr>
            <a:r>
              <a:rPr lang="en-US" sz="2400" dirty="0" smtClean="0"/>
              <a:t>Ex</a:t>
            </a:r>
            <a:r>
              <a:rPr lang="en-US" sz="2400" dirty="0"/>
              <a:t>: 1.</a:t>
            </a:r>
          </a:p>
          <a:p>
            <a:pPr>
              <a:spcBef>
                <a:spcPts val="0"/>
              </a:spcBef>
            </a:pPr>
            <a:r>
              <a:rPr lang="en-US" sz="2400" dirty="0"/>
              <a:t>   </a:t>
            </a:r>
            <a:r>
              <a:rPr lang="en-US" sz="2400" dirty="0">
                <a:solidFill>
                  <a:srgbClr val="FF0000"/>
                </a:solidFill>
              </a:rPr>
              <a:t>$echo hello</a:t>
            </a:r>
          </a:p>
          <a:p>
            <a:pPr>
              <a:spcBef>
                <a:spcPts val="0"/>
              </a:spcBef>
            </a:pPr>
            <a:r>
              <a:rPr lang="en-US" sz="2400" dirty="0" smtClean="0">
                <a:solidFill>
                  <a:srgbClr val="FF0000"/>
                </a:solidFill>
              </a:rPr>
              <a:t>           hello</a:t>
            </a:r>
            <a:endParaRPr lang="en-US" sz="2400" dirty="0">
              <a:solidFill>
                <a:srgbClr val="FF0000"/>
              </a:solidFill>
            </a:endParaRPr>
          </a:p>
          <a:p>
            <a:pPr>
              <a:spcBef>
                <a:spcPts val="0"/>
              </a:spcBef>
            </a:pPr>
            <a:r>
              <a:rPr lang="en-US" sz="2400" dirty="0" smtClean="0"/>
              <a:t>  Ex </a:t>
            </a:r>
            <a:r>
              <a:rPr lang="en-US" sz="2400" dirty="0"/>
              <a:t>2.</a:t>
            </a:r>
          </a:p>
          <a:p>
            <a:pPr>
              <a:spcBef>
                <a:spcPts val="0"/>
              </a:spcBef>
            </a:pPr>
            <a:r>
              <a:rPr lang="en-US" sz="2400" dirty="0">
                <a:solidFill>
                  <a:srgbClr val="FF0000"/>
                </a:solidFill>
              </a:rPr>
              <a:t> $echo </a:t>
            </a:r>
            <a:r>
              <a:rPr lang="en-US" sz="2400" dirty="0" smtClean="0">
                <a:solidFill>
                  <a:srgbClr val="FF0000"/>
                </a:solidFill>
              </a:rPr>
              <a:t>“Enter </a:t>
            </a:r>
            <a:r>
              <a:rPr lang="en-US" sz="2400" dirty="0">
                <a:solidFill>
                  <a:srgbClr val="FF0000"/>
                </a:solidFill>
              </a:rPr>
              <a:t>filename:  </a:t>
            </a:r>
            <a:r>
              <a:rPr lang="en-US" sz="2400" dirty="0" smtClean="0">
                <a:solidFill>
                  <a:srgbClr val="FF0000"/>
                </a:solidFill>
              </a:rPr>
              <a:t>”:</a:t>
            </a:r>
          </a:p>
          <a:p>
            <a:pPr>
              <a:spcBef>
                <a:spcPts val="0"/>
              </a:spcBef>
            </a:pPr>
            <a:r>
              <a:rPr lang="en-US" sz="2400" dirty="0" smtClean="0">
                <a:solidFill>
                  <a:srgbClr val="FF0000"/>
                </a:solidFill>
              </a:rPr>
              <a:t>       Enter </a:t>
            </a:r>
            <a:r>
              <a:rPr lang="en-US" sz="2400" dirty="0">
                <a:solidFill>
                  <a:srgbClr val="FF0000"/>
                </a:solidFill>
              </a:rPr>
              <a:t>filename: </a:t>
            </a:r>
          </a:p>
          <a:p>
            <a:pPr>
              <a:spcBef>
                <a:spcPts val="0"/>
              </a:spcBef>
            </a:pPr>
            <a:endParaRPr lang="en-US" sz="2400" dirty="0"/>
          </a:p>
          <a:p>
            <a:pPr>
              <a:spcBef>
                <a:spcPts val="0"/>
              </a:spcBef>
            </a:pPr>
            <a:endParaRPr lang="en-US" sz="2400" b="1" dirty="0"/>
          </a:p>
        </p:txBody>
      </p:sp>
      <p:sp>
        <p:nvSpPr>
          <p:cNvPr id="5" name="Slide Number Placeholder 4"/>
          <p:cNvSpPr>
            <a:spLocks noGrp="1"/>
          </p:cNvSpPr>
          <p:nvPr>
            <p:ph type="sldNum" sz="quarter" idx="12"/>
          </p:nvPr>
        </p:nvSpPr>
        <p:spPr/>
        <p:txBody>
          <a:bodyPr/>
          <a:lstStyle/>
          <a:p>
            <a:fld id="{BDA81EBD-E76A-4F41-A446-2C36F17D92D6}" type="slidenum">
              <a:rPr lang="en-US" smtClean="0"/>
              <a:pPr/>
              <a:t>47</a:t>
            </a:fld>
            <a:endParaRPr lang="en-US"/>
          </a:p>
        </p:txBody>
      </p:sp>
      <p:sp>
        <p:nvSpPr>
          <p:cNvPr id="6" name="Footer Placeholder 5"/>
          <p:cNvSpPr>
            <a:spLocks noGrp="1"/>
          </p:cNvSpPr>
          <p:nvPr>
            <p:ph type="ftr" sz="quarter" idx="11"/>
          </p:nvPr>
        </p:nvSpPr>
        <p:spPr/>
        <p:txBody>
          <a:bodyPr/>
          <a:lstStyle/>
          <a:p>
            <a:r>
              <a:rPr lang="en-US" smtClean="0"/>
              <a:t>Dr Rekha B Venkatapur</a:t>
            </a:r>
            <a:endParaRPr lang="en-US"/>
          </a:p>
        </p:txBody>
      </p:sp>
    </p:spTree>
    <p:extLst>
      <p:ext uri="{BB962C8B-B14F-4D97-AF65-F5344CB8AC3E}">
        <p14:creationId xmlns:p14="http://schemas.microsoft.com/office/powerpoint/2010/main" xmlns="" val="78919177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63562"/>
          </a:xfrm>
        </p:spPr>
        <p:txBody>
          <a:bodyPr>
            <a:normAutofit fontScale="90000"/>
          </a:bodyPr>
          <a:lstStyle/>
          <a:p>
            <a:r>
              <a:rPr lang="en-US" dirty="0" smtClean="0"/>
              <a:t>Escape sequence</a:t>
            </a:r>
            <a:endParaRPr lang="en-US" dirty="0"/>
          </a:p>
        </p:txBody>
      </p:sp>
      <p:sp>
        <p:nvSpPr>
          <p:cNvPr id="3" name="Content Placeholder 2"/>
          <p:cNvSpPr>
            <a:spLocks noGrp="1"/>
          </p:cNvSpPr>
          <p:nvPr>
            <p:ph idx="1"/>
          </p:nvPr>
        </p:nvSpPr>
        <p:spPr>
          <a:xfrm>
            <a:off x="304800" y="914400"/>
            <a:ext cx="8839200" cy="5943600"/>
          </a:xfrm>
        </p:spPr>
        <p:txBody>
          <a:bodyPr>
            <a:noAutofit/>
          </a:bodyPr>
          <a:lstStyle/>
          <a:p>
            <a:pPr lvl="0"/>
            <a:r>
              <a:rPr lang="en-US" sz="2400" dirty="0"/>
              <a:t>An escape sequence is generally a </a:t>
            </a:r>
            <a:r>
              <a:rPr lang="en-US" sz="2400" b="1" dirty="0"/>
              <a:t>two character string </a:t>
            </a:r>
            <a:r>
              <a:rPr lang="en-US" sz="2400" dirty="0"/>
              <a:t>beginning with a   \(backslash)</a:t>
            </a:r>
          </a:p>
          <a:p>
            <a:pPr lvl="0"/>
            <a:r>
              <a:rPr lang="en-US" sz="2400" dirty="0"/>
              <a:t>Bash interpret the escape sequence only when echo is used with </a:t>
            </a:r>
            <a:r>
              <a:rPr lang="en-US" sz="2400" b="1" dirty="0"/>
              <a:t>the –e </a:t>
            </a:r>
            <a:r>
              <a:rPr lang="en-US" sz="2400" dirty="0"/>
              <a:t>option</a:t>
            </a:r>
          </a:p>
          <a:p>
            <a:r>
              <a:rPr lang="en-US" sz="2400" dirty="0"/>
              <a:t>Escape sequences</a:t>
            </a:r>
          </a:p>
          <a:p>
            <a:pPr lvl="0"/>
            <a:r>
              <a:rPr lang="en-US" sz="2400" dirty="0"/>
              <a:t>\a  			Bell</a:t>
            </a:r>
          </a:p>
          <a:p>
            <a:pPr lvl="0"/>
            <a:r>
              <a:rPr lang="en-US" sz="2400" dirty="0"/>
              <a:t>\b 			backspace</a:t>
            </a:r>
          </a:p>
          <a:p>
            <a:pPr lvl="0"/>
            <a:r>
              <a:rPr lang="en-US" sz="2400" dirty="0"/>
              <a:t>\c 			no new line</a:t>
            </a:r>
          </a:p>
          <a:p>
            <a:pPr lvl="0"/>
            <a:r>
              <a:rPr lang="en-US" sz="2400" dirty="0" smtClean="0"/>
              <a:t>\</a:t>
            </a:r>
            <a:r>
              <a:rPr lang="en-US" sz="2400" dirty="0"/>
              <a:t>n 			newline</a:t>
            </a:r>
          </a:p>
          <a:p>
            <a:pPr lvl="0"/>
            <a:r>
              <a:rPr lang="en-US" sz="2400" dirty="0"/>
              <a:t>\r			carriage return</a:t>
            </a:r>
          </a:p>
          <a:p>
            <a:pPr lvl="0"/>
            <a:r>
              <a:rPr lang="en-US" sz="2400" dirty="0"/>
              <a:t>\t			tab</a:t>
            </a:r>
          </a:p>
          <a:p>
            <a:pPr lvl="0"/>
            <a:r>
              <a:rPr lang="en-US" sz="2400" dirty="0"/>
              <a:t>\v 			vertical tab</a:t>
            </a:r>
          </a:p>
          <a:p>
            <a:pPr lvl="0"/>
            <a:r>
              <a:rPr lang="en-US" sz="2400" dirty="0"/>
              <a:t>\\ 			backslash</a:t>
            </a:r>
          </a:p>
          <a:p>
            <a:endParaRPr lang="en-US" sz="2400" dirty="0"/>
          </a:p>
        </p:txBody>
      </p:sp>
      <p:sp>
        <p:nvSpPr>
          <p:cNvPr id="5" name="Slide Number Placeholder 4"/>
          <p:cNvSpPr>
            <a:spLocks noGrp="1"/>
          </p:cNvSpPr>
          <p:nvPr>
            <p:ph type="sldNum" sz="quarter" idx="12"/>
          </p:nvPr>
        </p:nvSpPr>
        <p:spPr/>
        <p:txBody>
          <a:bodyPr/>
          <a:lstStyle/>
          <a:p>
            <a:fld id="{BDA81EBD-E76A-4F41-A446-2C36F17D92D6}" type="slidenum">
              <a:rPr lang="en-US" smtClean="0"/>
              <a:pPr/>
              <a:t>48</a:t>
            </a:fld>
            <a:endParaRPr lang="en-US"/>
          </a:p>
        </p:txBody>
      </p:sp>
      <p:sp>
        <p:nvSpPr>
          <p:cNvPr id="6" name="Footer Placeholder 5"/>
          <p:cNvSpPr>
            <a:spLocks noGrp="1"/>
          </p:cNvSpPr>
          <p:nvPr>
            <p:ph type="ftr" sz="quarter" idx="11"/>
          </p:nvPr>
        </p:nvSpPr>
        <p:spPr/>
        <p:txBody>
          <a:bodyPr/>
          <a:lstStyle/>
          <a:p>
            <a:r>
              <a:rPr lang="en-US" smtClean="0"/>
              <a:t>Dr Rekha B Venkatapur</a:t>
            </a:r>
            <a:endParaRPr lang="en-US"/>
          </a:p>
        </p:txBody>
      </p:sp>
    </p:spTree>
    <p:extLst>
      <p:ext uri="{BB962C8B-B14F-4D97-AF65-F5344CB8AC3E}">
        <p14:creationId xmlns:p14="http://schemas.microsoft.com/office/powerpoint/2010/main" xmlns="" val="394227408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1143000"/>
            <a:ext cx="8229600" cy="4525963"/>
          </a:xfrm>
        </p:spPr>
        <p:txBody>
          <a:bodyPr>
            <a:normAutofit fontScale="92500" lnSpcReduction="10000"/>
          </a:bodyPr>
          <a:lstStyle/>
          <a:p>
            <a:r>
              <a:rPr lang="en-US" dirty="0" smtClean="0"/>
              <a:t>An </a:t>
            </a:r>
            <a:r>
              <a:rPr lang="en-US" dirty="0"/>
              <a:t>alternate to echo</a:t>
            </a:r>
          </a:p>
          <a:p>
            <a:pPr lvl="1"/>
            <a:r>
              <a:rPr lang="en-US" dirty="0"/>
              <a:t>It exists as an external command  but only in bash shell it is built in</a:t>
            </a:r>
          </a:p>
          <a:p>
            <a:pPr marL="457200" lvl="1" indent="0">
              <a:buNone/>
            </a:pPr>
            <a:r>
              <a:rPr lang="en-US" dirty="0" smtClean="0">
                <a:solidFill>
                  <a:srgbClr val="FF0000"/>
                </a:solidFill>
              </a:rPr>
              <a:t>$</a:t>
            </a:r>
            <a:r>
              <a:rPr lang="en-US" dirty="0" err="1">
                <a:solidFill>
                  <a:srgbClr val="FF0000"/>
                </a:solidFill>
              </a:rPr>
              <a:t>printf</a:t>
            </a:r>
            <a:r>
              <a:rPr lang="en-US" dirty="0">
                <a:solidFill>
                  <a:srgbClr val="FF0000"/>
                </a:solidFill>
              </a:rPr>
              <a:t>  “ Good Morning\n”</a:t>
            </a:r>
          </a:p>
          <a:p>
            <a:pPr marL="457200" lvl="1" indent="0">
              <a:buNone/>
            </a:pPr>
            <a:r>
              <a:rPr lang="en-US" dirty="0">
                <a:solidFill>
                  <a:srgbClr val="FF0000"/>
                </a:solidFill>
              </a:rPr>
              <a:t>Good Morning</a:t>
            </a:r>
          </a:p>
          <a:p>
            <a:pPr marL="457200" lvl="1" indent="0">
              <a:buNone/>
            </a:pPr>
            <a:r>
              <a:rPr lang="en-US" dirty="0">
                <a:solidFill>
                  <a:srgbClr val="FF0000"/>
                </a:solidFill>
              </a:rPr>
              <a:t>$_</a:t>
            </a:r>
          </a:p>
          <a:p>
            <a:r>
              <a:rPr lang="en-US" dirty="0"/>
              <a:t>It also accepts escape sequence and </a:t>
            </a:r>
            <a:r>
              <a:rPr lang="en-US" u="sng" dirty="0"/>
              <a:t>formatted strings</a:t>
            </a:r>
            <a:endParaRPr lang="en-US" dirty="0"/>
          </a:p>
          <a:p>
            <a:pPr marL="400050" lvl="1" indent="0">
              <a:buNone/>
            </a:pPr>
            <a:r>
              <a:rPr lang="en-US" dirty="0">
                <a:solidFill>
                  <a:srgbClr val="FF0000"/>
                </a:solidFill>
              </a:rPr>
              <a:t>$</a:t>
            </a:r>
            <a:r>
              <a:rPr lang="en-US" dirty="0" err="1">
                <a:solidFill>
                  <a:srgbClr val="FF0000"/>
                </a:solidFill>
              </a:rPr>
              <a:t>printf</a:t>
            </a:r>
            <a:r>
              <a:rPr lang="en-US" dirty="0">
                <a:solidFill>
                  <a:srgbClr val="FF0000"/>
                </a:solidFill>
              </a:rPr>
              <a:t>“ My Shell is %s</a:t>
            </a:r>
            <a:r>
              <a:rPr lang="en-US" b="1" dirty="0">
                <a:solidFill>
                  <a:srgbClr val="FF0000"/>
                </a:solidFill>
              </a:rPr>
              <a:t>\n</a:t>
            </a:r>
            <a:r>
              <a:rPr lang="en-US" dirty="0">
                <a:solidFill>
                  <a:srgbClr val="FF0000"/>
                </a:solidFill>
              </a:rPr>
              <a:t>” $SHELL</a:t>
            </a:r>
          </a:p>
          <a:p>
            <a:pPr marL="400050" lvl="1" indent="0">
              <a:buNone/>
            </a:pPr>
            <a:r>
              <a:rPr lang="en-US" dirty="0">
                <a:solidFill>
                  <a:srgbClr val="FF0000"/>
                </a:solidFill>
              </a:rPr>
              <a:t>My Shell is /</a:t>
            </a:r>
            <a:r>
              <a:rPr lang="en-US" dirty="0" err="1">
                <a:solidFill>
                  <a:srgbClr val="FF0000"/>
                </a:solidFill>
              </a:rPr>
              <a:t>usr</a:t>
            </a:r>
            <a:r>
              <a:rPr lang="en-US" dirty="0">
                <a:solidFill>
                  <a:srgbClr val="FF0000"/>
                </a:solidFill>
              </a:rPr>
              <a:t>/bin/bash</a:t>
            </a:r>
          </a:p>
          <a:p>
            <a:endParaRPr lang="en-US" dirty="0"/>
          </a:p>
        </p:txBody>
      </p:sp>
      <p:sp>
        <p:nvSpPr>
          <p:cNvPr id="5" name="Slide Number Placeholder 4"/>
          <p:cNvSpPr>
            <a:spLocks noGrp="1"/>
          </p:cNvSpPr>
          <p:nvPr>
            <p:ph type="sldNum" sz="quarter" idx="12"/>
          </p:nvPr>
        </p:nvSpPr>
        <p:spPr/>
        <p:txBody>
          <a:bodyPr/>
          <a:lstStyle/>
          <a:p>
            <a:fld id="{BDA81EBD-E76A-4F41-A446-2C36F17D92D6}" type="slidenum">
              <a:rPr lang="en-US" smtClean="0"/>
              <a:pPr/>
              <a:t>49</a:t>
            </a:fld>
            <a:endParaRPr lang="en-US"/>
          </a:p>
        </p:txBody>
      </p:sp>
      <p:sp>
        <p:nvSpPr>
          <p:cNvPr id="2" name="TextBox 1"/>
          <p:cNvSpPr txBox="1"/>
          <p:nvPr/>
        </p:nvSpPr>
        <p:spPr>
          <a:xfrm>
            <a:off x="2590800" y="317212"/>
            <a:ext cx="2931252" cy="584775"/>
          </a:xfrm>
          <a:prstGeom prst="rect">
            <a:avLst/>
          </a:prstGeom>
          <a:noFill/>
        </p:spPr>
        <p:txBody>
          <a:bodyPr wrap="none" rtlCol="0">
            <a:spAutoFit/>
          </a:bodyPr>
          <a:lstStyle/>
          <a:p>
            <a:r>
              <a:rPr lang="en-US" sz="3200" b="1" dirty="0" err="1" smtClean="0"/>
              <a:t>printf</a:t>
            </a:r>
            <a:r>
              <a:rPr lang="en-US" sz="3200" b="1" dirty="0" smtClean="0"/>
              <a:t> command</a:t>
            </a:r>
            <a:endParaRPr lang="en-US" sz="3200" b="1" dirty="0"/>
          </a:p>
        </p:txBody>
      </p:sp>
      <p:sp>
        <p:nvSpPr>
          <p:cNvPr id="6" name="Footer Placeholder 5"/>
          <p:cNvSpPr>
            <a:spLocks noGrp="1"/>
          </p:cNvSpPr>
          <p:nvPr>
            <p:ph type="ftr" sz="quarter" idx="11"/>
          </p:nvPr>
        </p:nvSpPr>
        <p:spPr/>
        <p:txBody>
          <a:bodyPr/>
          <a:lstStyle/>
          <a:p>
            <a:r>
              <a:rPr lang="en-US" smtClean="0"/>
              <a:t>Dr Rekha B Venkatapur</a:t>
            </a:r>
            <a:endParaRPr lang="en-US"/>
          </a:p>
        </p:txBody>
      </p:sp>
    </p:spTree>
    <p:extLst>
      <p:ext uri="{BB962C8B-B14F-4D97-AF65-F5344CB8AC3E}">
        <p14:creationId xmlns:p14="http://schemas.microsoft.com/office/powerpoint/2010/main" xmlns="" val="335202811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247650" y="38100"/>
            <a:ext cx="7772400" cy="762000"/>
          </a:xfrm>
        </p:spPr>
        <p:txBody>
          <a:bodyPr>
            <a:normAutofit fontScale="90000"/>
          </a:bodyPr>
          <a:lstStyle/>
          <a:p>
            <a:r>
              <a:rPr lang="en-US" dirty="0" smtClean="0">
                <a:solidFill>
                  <a:schemeClr val="accent1">
                    <a:lumMod val="75000"/>
                  </a:schemeClr>
                </a:solidFill>
              </a:rPr>
              <a:t>Syllabus:  Module 1 - Introduction</a:t>
            </a:r>
            <a:endParaRPr lang="en-US" dirty="0">
              <a:solidFill>
                <a:schemeClr val="accent1">
                  <a:lumMod val="75000"/>
                </a:schemeClr>
              </a:solidFill>
            </a:endParaRPr>
          </a:p>
        </p:txBody>
      </p:sp>
      <p:sp>
        <p:nvSpPr>
          <p:cNvPr id="2" name="Rectangle 1"/>
          <p:cNvSpPr/>
          <p:nvPr/>
        </p:nvSpPr>
        <p:spPr>
          <a:xfrm>
            <a:off x="152400" y="927436"/>
            <a:ext cx="8915400" cy="4401205"/>
          </a:xfrm>
          <a:prstGeom prst="rect">
            <a:avLst/>
          </a:prstGeom>
        </p:spPr>
        <p:txBody>
          <a:bodyPr wrap="square">
            <a:spAutoFit/>
          </a:bodyPr>
          <a:lstStyle/>
          <a:p>
            <a:pPr algn="just"/>
            <a:r>
              <a:rPr lang="en-US" sz="2000" b="1" dirty="0"/>
              <a:t>Introduction: Unix Components/Architecture. Features of Unix. The UNIX </a:t>
            </a:r>
            <a:r>
              <a:rPr lang="en-US" sz="2000" b="1" dirty="0" smtClean="0"/>
              <a:t>Environment and </a:t>
            </a:r>
            <a:r>
              <a:rPr lang="en-US" sz="2000" b="1" dirty="0"/>
              <a:t>UNIX Structure, </a:t>
            </a:r>
            <a:r>
              <a:rPr lang="en-US" sz="2000" b="1" dirty="0" err="1"/>
              <a:t>Posix</a:t>
            </a:r>
            <a:r>
              <a:rPr lang="en-US" sz="2000" b="1" dirty="0"/>
              <a:t> and Single Unix specification. General features of </a:t>
            </a:r>
            <a:r>
              <a:rPr lang="en-US" sz="2000" b="1" dirty="0" smtClean="0"/>
              <a:t>Unix commands</a:t>
            </a:r>
            <a:r>
              <a:rPr lang="en-US" sz="2000" b="1" dirty="0"/>
              <a:t>/ command structure. Command arguments and options. </a:t>
            </a:r>
            <a:r>
              <a:rPr lang="en-US" sz="2000" dirty="0"/>
              <a:t>Basic Unix </a:t>
            </a:r>
            <a:r>
              <a:rPr lang="en-US" sz="2000" dirty="0" smtClean="0"/>
              <a:t>commands such </a:t>
            </a:r>
            <a:r>
              <a:rPr lang="en-US" sz="2000" dirty="0"/>
              <a:t>as echo, </a:t>
            </a:r>
            <a:r>
              <a:rPr lang="en-US" sz="2000" dirty="0" err="1"/>
              <a:t>printf</a:t>
            </a:r>
            <a:r>
              <a:rPr lang="en-US" sz="2000" dirty="0"/>
              <a:t>, </a:t>
            </a:r>
            <a:r>
              <a:rPr lang="en-US" sz="2000" dirty="0" err="1"/>
              <a:t>ls</a:t>
            </a:r>
            <a:r>
              <a:rPr lang="en-US" sz="2000" dirty="0"/>
              <a:t>, who, date</a:t>
            </a:r>
            <a:r>
              <a:rPr lang="en-US" sz="2000" dirty="0" smtClean="0"/>
              <a:t>, </a:t>
            </a:r>
            <a:r>
              <a:rPr lang="en-US" sz="2000" dirty="0" err="1" smtClean="0"/>
              <a:t>passwd</a:t>
            </a:r>
            <a:r>
              <a:rPr lang="en-US" sz="2000" dirty="0"/>
              <a:t>, </a:t>
            </a:r>
            <a:r>
              <a:rPr lang="en-US" sz="2000" dirty="0" err="1"/>
              <a:t>cal</a:t>
            </a:r>
            <a:r>
              <a:rPr lang="en-US" sz="2000" dirty="0"/>
              <a:t>, Combining commands. Meaning of </a:t>
            </a:r>
            <a:r>
              <a:rPr lang="en-US" sz="2000" dirty="0" smtClean="0"/>
              <a:t>Internal and </a:t>
            </a:r>
            <a:r>
              <a:rPr lang="en-US" sz="2000" dirty="0"/>
              <a:t>external commands. The type command: knowing the type of a command and locating it</a:t>
            </a:r>
            <a:r>
              <a:rPr lang="en-US" sz="2000" dirty="0" smtClean="0"/>
              <a:t>. The </a:t>
            </a:r>
            <a:r>
              <a:rPr lang="en-US" sz="2000" dirty="0"/>
              <a:t>root login. Becoming the super user: </a:t>
            </a:r>
            <a:r>
              <a:rPr lang="en-US" sz="2000" dirty="0" err="1"/>
              <a:t>su</a:t>
            </a:r>
            <a:r>
              <a:rPr lang="en-US" sz="2000" dirty="0"/>
              <a:t> command.</a:t>
            </a:r>
          </a:p>
          <a:p>
            <a:pPr algn="just"/>
            <a:r>
              <a:rPr lang="en-US" sz="2000" b="1" dirty="0"/>
              <a:t>Unix files: </a:t>
            </a:r>
            <a:r>
              <a:rPr lang="en-US" sz="2000" dirty="0"/>
              <a:t>Naming files. Basic file types/categories. Organization of files. Hidden files</a:t>
            </a:r>
            <a:r>
              <a:rPr lang="en-US" sz="2000" dirty="0" smtClean="0"/>
              <a:t>. Standard </a:t>
            </a:r>
            <a:r>
              <a:rPr lang="en-US" sz="2000" dirty="0"/>
              <a:t>directories. Parent child relationship. The home directory and the HOME variable</a:t>
            </a:r>
            <a:r>
              <a:rPr lang="en-US" sz="2000" dirty="0" smtClean="0"/>
              <a:t>. Reaching </a:t>
            </a:r>
            <a:r>
              <a:rPr lang="en-US" sz="2000" dirty="0"/>
              <a:t>required files- the PATH variable, manipulating the PATH, Relative and </a:t>
            </a:r>
            <a:r>
              <a:rPr lang="en-US" sz="2000" dirty="0" smtClean="0"/>
              <a:t>absolute pathnames</a:t>
            </a:r>
            <a:r>
              <a:rPr lang="en-US" sz="2000" dirty="0"/>
              <a:t>. Directory commands – </a:t>
            </a:r>
            <a:r>
              <a:rPr lang="en-US" sz="2000" dirty="0" err="1"/>
              <a:t>pwd</a:t>
            </a:r>
            <a:r>
              <a:rPr lang="en-US" sz="2000" dirty="0"/>
              <a:t>, cd, </a:t>
            </a:r>
            <a:r>
              <a:rPr lang="en-US" sz="2000" dirty="0" err="1"/>
              <a:t>mkdir</a:t>
            </a:r>
            <a:r>
              <a:rPr lang="en-US" sz="2000" dirty="0"/>
              <a:t>, </a:t>
            </a:r>
            <a:r>
              <a:rPr lang="en-US" sz="2000" dirty="0" err="1"/>
              <a:t>rmdir</a:t>
            </a:r>
            <a:r>
              <a:rPr lang="en-US" sz="2000" dirty="0"/>
              <a:t> commands. The dot (.) and </a:t>
            </a:r>
            <a:r>
              <a:rPr lang="en-US" sz="2000" dirty="0" smtClean="0"/>
              <a:t>double dots </a:t>
            </a:r>
            <a:r>
              <a:rPr lang="en-US" sz="2000" dirty="0"/>
              <a:t>(..) notations to represent present and parent directories and their usage in relative </a:t>
            </a:r>
            <a:r>
              <a:rPr lang="en-US" sz="2000" dirty="0" smtClean="0"/>
              <a:t>path names</a:t>
            </a:r>
            <a:r>
              <a:rPr lang="en-US" sz="2000" dirty="0"/>
              <a:t>. File related commands – cat, mv, </a:t>
            </a:r>
            <a:r>
              <a:rPr lang="en-US" sz="2000" dirty="0" err="1"/>
              <a:t>rm</a:t>
            </a:r>
            <a:r>
              <a:rPr lang="en-US" sz="2000" dirty="0"/>
              <a:t>, </a:t>
            </a:r>
            <a:r>
              <a:rPr lang="en-US" sz="2000" dirty="0" err="1"/>
              <a:t>cp</a:t>
            </a:r>
            <a:r>
              <a:rPr lang="en-US" sz="2000" dirty="0"/>
              <a:t>, </a:t>
            </a:r>
            <a:r>
              <a:rPr lang="en-US" sz="2000" dirty="0" err="1"/>
              <a:t>wc</a:t>
            </a:r>
            <a:r>
              <a:rPr lang="en-US" sz="2000" dirty="0"/>
              <a:t> and od commands.</a:t>
            </a:r>
          </a:p>
        </p:txBody>
      </p:sp>
      <p:sp>
        <p:nvSpPr>
          <p:cNvPr id="9" name="Slide Number Placeholder 8"/>
          <p:cNvSpPr>
            <a:spLocks noGrp="1"/>
          </p:cNvSpPr>
          <p:nvPr>
            <p:ph type="sldNum" sz="quarter" idx="12"/>
          </p:nvPr>
        </p:nvSpPr>
        <p:spPr/>
        <p:txBody>
          <a:bodyPr/>
          <a:lstStyle/>
          <a:p>
            <a:fld id="{BDA81EBD-E76A-4F41-A446-2C36F17D92D6}" type="slidenum">
              <a:rPr lang="en-US" smtClean="0"/>
              <a:pPr/>
              <a:t>5</a:t>
            </a:fld>
            <a:endParaRPr lang="en-US"/>
          </a:p>
        </p:txBody>
      </p:sp>
      <p:sp>
        <p:nvSpPr>
          <p:cNvPr id="6" name="Footer Placeholder 5"/>
          <p:cNvSpPr>
            <a:spLocks noGrp="1"/>
          </p:cNvSpPr>
          <p:nvPr>
            <p:ph type="ftr" sz="quarter" idx="11"/>
          </p:nvPr>
        </p:nvSpPr>
        <p:spPr/>
        <p:txBody>
          <a:bodyPr/>
          <a:lstStyle/>
          <a:p>
            <a:r>
              <a:rPr lang="en-US" smtClean="0"/>
              <a:t>Dr Rekha B Venkatapur</a:t>
            </a:r>
            <a:endParaRPr lang="en-US"/>
          </a:p>
        </p:txBody>
      </p:sp>
    </p:spTree>
    <p:extLst>
      <p:ext uri="{BB962C8B-B14F-4D97-AF65-F5344CB8AC3E}">
        <p14:creationId xmlns:p14="http://schemas.microsoft.com/office/powerpoint/2010/main" xmlns="" val="386680703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11162"/>
          </a:xfrm>
        </p:spPr>
        <p:txBody>
          <a:bodyPr>
            <a:normAutofit fontScale="90000"/>
          </a:bodyPr>
          <a:lstStyle/>
          <a:p>
            <a:r>
              <a:rPr lang="en-US" b="1" dirty="0" err="1"/>
              <a:t>printf</a:t>
            </a:r>
            <a:r>
              <a:rPr lang="en-US" b="1" dirty="0"/>
              <a:t> </a:t>
            </a:r>
            <a:r>
              <a:rPr lang="en-US" b="1" dirty="0" smtClean="0"/>
              <a:t>command </a:t>
            </a:r>
            <a:r>
              <a:rPr lang="en-US" b="1" dirty="0" err="1" smtClean="0"/>
              <a:t>Cont</a:t>
            </a:r>
            <a:r>
              <a:rPr lang="en-US" b="1" dirty="0" smtClean="0"/>
              <a:t>…</a:t>
            </a:r>
            <a:endParaRPr lang="en-US" dirty="0"/>
          </a:p>
        </p:txBody>
      </p:sp>
      <p:sp>
        <p:nvSpPr>
          <p:cNvPr id="3" name="Content Placeholder 2"/>
          <p:cNvSpPr>
            <a:spLocks noGrp="1"/>
          </p:cNvSpPr>
          <p:nvPr>
            <p:ph idx="1"/>
          </p:nvPr>
        </p:nvSpPr>
        <p:spPr>
          <a:xfrm>
            <a:off x="152400" y="762000"/>
            <a:ext cx="8915400" cy="5791200"/>
          </a:xfrm>
        </p:spPr>
        <p:txBody>
          <a:bodyPr>
            <a:noAutofit/>
          </a:bodyPr>
          <a:lstStyle/>
          <a:p>
            <a:r>
              <a:rPr lang="en-US" sz="2800" b="1" dirty="0"/>
              <a:t>Formats </a:t>
            </a:r>
          </a:p>
          <a:p>
            <a:r>
              <a:rPr lang="en-US" sz="2800" dirty="0"/>
              <a:t>%s         string</a:t>
            </a:r>
          </a:p>
          <a:p>
            <a:r>
              <a:rPr lang="en-US" sz="2800" dirty="0"/>
              <a:t>%30s     print in a space 30 characters</a:t>
            </a:r>
          </a:p>
          <a:p>
            <a:r>
              <a:rPr lang="en-US" sz="2800" dirty="0"/>
              <a:t>%d         decimal integer</a:t>
            </a:r>
          </a:p>
          <a:p>
            <a:r>
              <a:rPr lang="en-US" sz="2800" dirty="0"/>
              <a:t>%6d         print in a space 6 characters</a:t>
            </a:r>
          </a:p>
          <a:p>
            <a:r>
              <a:rPr lang="en-US" sz="2800" dirty="0"/>
              <a:t>%o         octal integer</a:t>
            </a:r>
          </a:p>
          <a:p>
            <a:r>
              <a:rPr lang="en-US" sz="2800" dirty="0"/>
              <a:t>%x 	         hexadecimal integer</a:t>
            </a:r>
          </a:p>
          <a:p>
            <a:r>
              <a:rPr lang="en-US" sz="2800" dirty="0"/>
              <a:t>%f           floating point number</a:t>
            </a:r>
          </a:p>
          <a:p>
            <a:r>
              <a:rPr lang="en-US" sz="2800" dirty="0"/>
              <a:t>Ex.</a:t>
            </a:r>
          </a:p>
          <a:p>
            <a:r>
              <a:rPr lang="en-US" sz="2000" b="1" dirty="0" smtClean="0">
                <a:solidFill>
                  <a:srgbClr val="FF0000"/>
                </a:solidFill>
              </a:rPr>
              <a:t>$ </a:t>
            </a:r>
            <a:r>
              <a:rPr lang="en-US" sz="2000" b="1" dirty="0" err="1">
                <a:solidFill>
                  <a:srgbClr val="FF0000"/>
                </a:solidFill>
              </a:rPr>
              <a:t>printf</a:t>
            </a:r>
            <a:r>
              <a:rPr lang="en-US" sz="2000" b="1" dirty="0">
                <a:solidFill>
                  <a:srgbClr val="FF0000"/>
                </a:solidFill>
              </a:rPr>
              <a:t> “the value of 255 is %o in octal and %x in hexadecimal \n” 255  255</a:t>
            </a:r>
          </a:p>
          <a:p>
            <a:r>
              <a:rPr lang="en-US" sz="2400" b="1" dirty="0"/>
              <a:t>the value of 255 is 377 in octal and FF in  </a:t>
            </a:r>
            <a:r>
              <a:rPr lang="en-US" sz="2400" b="1" dirty="0" smtClean="0"/>
              <a:t>hexadecimal</a:t>
            </a:r>
            <a:endParaRPr lang="en-US" sz="2400" dirty="0"/>
          </a:p>
        </p:txBody>
      </p:sp>
      <p:sp>
        <p:nvSpPr>
          <p:cNvPr id="5" name="Slide Number Placeholder 4"/>
          <p:cNvSpPr>
            <a:spLocks noGrp="1"/>
          </p:cNvSpPr>
          <p:nvPr>
            <p:ph type="sldNum" sz="quarter" idx="12"/>
          </p:nvPr>
        </p:nvSpPr>
        <p:spPr/>
        <p:txBody>
          <a:bodyPr/>
          <a:lstStyle/>
          <a:p>
            <a:fld id="{BDA81EBD-E76A-4F41-A446-2C36F17D92D6}" type="slidenum">
              <a:rPr lang="en-US" smtClean="0"/>
              <a:pPr/>
              <a:t>50</a:t>
            </a:fld>
            <a:endParaRPr lang="en-US"/>
          </a:p>
        </p:txBody>
      </p:sp>
      <p:sp>
        <p:nvSpPr>
          <p:cNvPr id="6" name="Footer Placeholder 5"/>
          <p:cNvSpPr>
            <a:spLocks noGrp="1"/>
          </p:cNvSpPr>
          <p:nvPr>
            <p:ph type="ftr" sz="quarter" idx="11"/>
          </p:nvPr>
        </p:nvSpPr>
        <p:spPr/>
        <p:txBody>
          <a:bodyPr/>
          <a:lstStyle/>
          <a:p>
            <a:r>
              <a:rPr lang="en-US" smtClean="0"/>
              <a:t>Dr Rekha B Venkatapur</a:t>
            </a:r>
            <a:endParaRPr lang="en-US"/>
          </a:p>
        </p:txBody>
      </p:sp>
    </p:spTree>
    <p:extLst>
      <p:ext uri="{BB962C8B-B14F-4D97-AF65-F5344CB8AC3E}">
        <p14:creationId xmlns:p14="http://schemas.microsoft.com/office/powerpoint/2010/main" xmlns="" val="8252120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a:t>l</a:t>
            </a:r>
            <a:r>
              <a:rPr lang="en-US" b="1" dirty="0" err="1" smtClean="0"/>
              <a:t>s</a:t>
            </a:r>
            <a:r>
              <a:rPr lang="en-US" b="1" dirty="0" smtClean="0"/>
              <a:t> command</a:t>
            </a:r>
            <a:endParaRPr lang="en-US" b="1" dirty="0"/>
          </a:p>
        </p:txBody>
      </p:sp>
      <p:sp>
        <p:nvSpPr>
          <p:cNvPr id="3" name="Content Placeholder 2"/>
          <p:cNvSpPr>
            <a:spLocks noGrp="1"/>
          </p:cNvSpPr>
          <p:nvPr>
            <p:ph idx="1"/>
          </p:nvPr>
        </p:nvSpPr>
        <p:spPr>
          <a:xfrm>
            <a:off x="228600" y="1143000"/>
            <a:ext cx="8839200" cy="5562600"/>
          </a:xfrm>
        </p:spPr>
        <p:txBody>
          <a:bodyPr>
            <a:noAutofit/>
          </a:bodyPr>
          <a:lstStyle/>
          <a:p>
            <a:r>
              <a:rPr lang="en-US" sz="2800" b="1" dirty="0" err="1"/>
              <a:t>ls</a:t>
            </a:r>
            <a:r>
              <a:rPr lang="en-US" sz="2800" b="1" dirty="0"/>
              <a:t> options</a:t>
            </a:r>
          </a:p>
          <a:p>
            <a:r>
              <a:rPr lang="en-US" sz="2000" dirty="0"/>
              <a:t>-a           Lists all files, including those beginning with a dot (.). </a:t>
            </a:r>
          </a:p>
          <a:p>
            <a:r>
              <a:rPr lang="en-US" sz="2000" dirty="0"/>
              <a:t>-d            Lists only names of directories, not the files in the </a:t>
            </a:r>
            <a:r>
              <a:rPr lang="en-US" sz="2000" dirty="0" smtClean="0"/>
              <a:t>directory</a:t>
            </a:r>
            <a:endParaRPr lang="en-US" sz="2000" dirty="0"/>
          </a:p>
          <a:p>
            <a:r>
              <a:rPr lang="en-US" sz="2000" dirty="0"/>
              <a:t>-F             Indicates type of entry with a trailing symbol:  </a:t>
            </a:r>
            <a:r>
              <a:rPr lang="en-US" sz="2000" dirty="0" err="1" smtClean="0"/>
              <a:t>executables</a:t>
            </a:r>
            <a:r>
              <a:rPr lang="en-US" sz="2000" dirty="0" smtClean="0"/>
              <a:t> </a:t>
            </a:r>
            <a:r>
              <a:rPr lang="en-US" sz="2000" dirty="0"/>
              <a:t>with *, directories with / and     symbolic </a:t>
            </a:r>
            <a:r>
              <a:rPr lang="en-US" sz="2000" dirty="0" smtClean="0"/>
              <a:t>links </a:t>
            </a:r>
            <a:r>
              <a:rPr lang="en-US" sz="2000" dirty="0"/>
              <a:t>with @ </a:t>
            </a:r>
          </a:p>
          <a:p>
            <a:r>
              <a:rPr lang="en-US" sz="2000" dirty="0"/>
              <a:t>-R             Recursive list </a:t>
            </a:r>
          </a:p>
          <a:p>
            <a:r>
              <a:rPr lang="en-US" sz="2000" dirty="0"/>
              <a:t>- r             sorts </a:t>
            </a:r>
            <a:r>
              <a:rPr lang="en-US" sz="2000" dirty="0" err="1"/>
              <a:t>filesname</a:t>
            </a:r>
            <a:r>
              <a:rPr lang="en-US" sz="2000" dirty="0"/>
              <a:t> in reverse order</a:t>
            </a:r>
          </a:p>
          <a:p>
            <a:r>
              <a:rPr lang="en-US" sz="2000" dirty="0"/>
              <a:t>-u             Sorts filenames by last access time </a:t>
            </a:r>
          </a:p>
          <a:p>
            <a:r>
              <a:rPr lang="en-US" sz="2000" dirty="0"/>
              <a:t>-t              Sorts filenames by last modification time</a:t>
            </a:r>
          </a:p>
          <a:p>
            <a:r>
              <a:rPr lang="en-US" sz="2000" dirty="0"/>
              <a:t>-i              Displays </a:t>
            </a:r>
            <a:r>
              <a:rPr lang="en-US" sz="2000" dirty="0" err="1"/>
              <a:t>inode</a:t>
            </a:r>
            <a:r>
              <a:rPr lang="en-US" sz="2000" dirty="0"/>
              <a:t> number </a:t>
            </a:r>
          </a:p>
          <a:p>
            <a:r>
              <a:rPr lang="en-US" sz="2000" dirty="0"/>
              <a:t>-l              Long listing: lists the mode, link information, owner,  </a:t>
            </a:r>
            <a:r>
              <a:rPr lang="en-US" sz="2000" dirty="0" smtClean="0"/>
              <a:t>size</a:t>
            </a:r>
            <a:r>
              <a:rPr lang="en-US" sz="2000" dirty="0"/>
              <a:t>, last modification (time). </a:t>
            </a:r>
          </a:p>
          <a:p>
            <a:r>
              <a:rPr lang="en-US" sz="2000" dirty="0"/>
              <a:t>-x             output in multiple </a:t>
            </a:r>
            <a:r>
              <a:rPr lang="en-US" sz="2000" dirty="0" smtClean="0"/>
              <a:t>columns</a:t>
            </a:r>
            <a:endParaRPr lang="en-US" sz="2000" dirty="0"/>
          </a:p>
        </p:txBody>
      </p:sp>
      <p:sp>
        <p:nvSpPr>
          <p:cNvPr id="5" name="Slide Number Placeholder 4"/>
          <p:cNvSpPr>
            <a:spLocks noGrp="1"/>
          </p:cNvSpPr>
          <p:nvPr>
            <p:ph type="sldNum" sz="quarter" idx="12"/>
          </p:nvPr>
        </p:nvSpPr>
        <p:spPr/>
        <p:txBody>
          <a:bodyPr/>
          <a:lstStyle/>
          <a:p>
            <a:fld id="{BDA81EBD-E76A-4F41-A446-2C36F17D92D6}" type="slidenum">
              <a:rPr lang="en-US" smtClean="0"/>
              <a:pPr/>
              <a:t>51</a:t>
            </a:fld>
            <a:endParaRPr lang="en-US"/>
          </a:p>
        </p:txBody>
      </p:sp>
      <p:sp>
        <p:nvSpPr>
          <p:cNvPr id="6" name="Footer Placeholder 5"/>
          <p:cNvSpPr>
            <a:spLocks noGrp="1"/>
          </p:cNvSpPr>
          <p:nvPr>
            <p:ph type="ftr" sz="quarter" idx="11"/>
          </p:nvPr>
        </p:nvSpPr>
        <p:spPr/>
        <p:txBody>
          <a:bodyPr/>
          <a:lstStyle/>
          <a:p>
            <a:r>
              <a:rPr lang="en-US" smtClean="0"/>
              <a:t>Dr Rekha B Venkatapur</a:t>
            </a:r>
            <a:endParaRPr lang="en-US"/>
          </a:p>
        </p:txBody>
      </p:sp>
    </p:spTree>
    <p:extLst>
      <p:ext uri="{BB962C8B-B14F-4D97-AF65-F5344CB8AC3E}">
        <p14:creationId xmlns:p14="http://schemas.microsoft.com/office/powerpoint/2010/main" xmlns="" val="263239115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txBody>
          <a:bodyPr/>
          <a:lstStyle/>
          <a:p>
            <a:r>
              <a:rPr lang="en-US" b="1" dirty="0"/>
              <a:t>who command</a:t>
            </a:r>
            <a:r>
              <a:rPr lang="en-US" dirty="0"/>
              <a:t> </a:t>
            </a:r>
          </a:p>
        </p:txBody>
      </p:sp>
      <p:sp>
        <p:nvSpPr>
          <p:cNvPr id="3" name="Content Placeholder 2"/>
          <p:cNvSpPr>
            <a:spLocks noGrp="1"/>
          </p:cNvSpPr>
          <p:nvPr>
            <p:ph idx="1"/>
          </p:nvPr>
        </p:nvSpPr>
        <p:spPr/>
        <p:txBody>
          <a:bodyPr>
            <a:normAutofit fontScale="77500" lnSpcReduction="20000"/>
          </a:bodyPr>
          <a:lstStyle/>
          <a:p>
            <a:r>
              <a:rPr lang="en-US" dirty="0" smtClean="0"/>
              <a:t>Display who </a:t>
            </a:r>
            <a:r>
              <a:rPr lang="en-US" dirty="0"/>
              <a:t>are the users?</a:t>
            </a:r>
          </a:p>
          <a:p>
            <a:pPr lvl="0"/>
            <a:r>
              <a:rPr lang="en-US" dirty="0"/>
              <a:t>Unix maintains an account of all users who are logged on to the </a:t>
            </a:r>
            <a:r>
              <a:rPr lang="en-US" dirty="0" smtClean="0"/>
              <a:t>system and displays </a:t>
            </a:r>
            <a:r>
              <a:rPr lang="en-US" dirty="0"/>
              <a:t>an informative listing of </a:t>
            </a:r>
            <a:r>
              <a:rPr lang="en-US" dirty="0" smtClean="0"/>
              <a:t>their </a:t>
            </a:r>
            <a:r>
              <a:rPr lang="en-US" dirty="0"/>
              <a:t>users</a:t>
            </a:r>
          </a:p>
          <a:p>
            <a:pPr marL="400050" lvl="1" indent="0">
              <a:buNone/>
            </a:pPr>
            <a:r>
              <a:rPr lang="en-US" dirty="0">
                <a:solidFill>
                  <a:srgbClr val="FF0000"/>
                </a:solidFill>
              </a:rPr>
              <a:t>$ who</a:t>
            </a:r>
          </a:p>
          <a:p>
            <a:pPr marL="400050" lvl="1" indent="0">
              <a:buNone/>
            </a:pPr>
            <a:r>
              <a:rPr lang="en-US" b="1" dirty="0">
                <a:solidFill>
                  <a:srgbClr val="FF0000"/>
                </a:solidFill>
              </a:rPr>
              <a:t>root</a:t>
            </a:r>
            <a:r>
              <a:rPr lang="en-US" dirty="0">
                <a:solidFill>
                  <a:srgbClr val="FF0000"/>
                </a:solidFill>
              </a:rPr>
              <a:t>         console    </a:t>
            </a:r>
            <a:r>
              <a:rPr lang="en-US" b="1" dirty="0" err="1">
                <a:solidFill>
                  <a:srgbClr val="FF0000"/>
                </a:solidFill>
              </a:rPr>
              <a:t>aug</a:t>
            </a:r>
            <a:r>
              <a:rPr lang="en-US" b="1" dirty="0">
                <a:solidFill>
                  <a:srgbClr val="FF0000"/>
                </a:solidFill>
              </a:rPr>
              <a:t>   1   07:51      </a:t>
            </a:r>
            <a:r>
              <a:rPr lang="en-US" dirty="0">
                <a:solidFill>
                  <a:srgbClr val="FF0000"/>
                </a:solidFill>
              </a:rPr>
              <a:t>(:0)</a:t>
            </a:r>
          </a:p>
          <a:p>
            <a:pPr marL="400050" lvl="1" indent="0">
              <a:buNone/>
            </a:pPr>
            <a:r>
              <a:rPr lang="en-US" b="1" dirty="0" err="1">
                <a:solidFill>
                  <a:srgbClr val="FF0000"/>
                </a:solidFill>
              </a:rPr>
              <a:t>kumar</a:t>
            </a:r>
            <a:r>
              <a:rPr lang="en-US" dirty="0" err="1">
                <a:solidFill>
                  <a:srgbClr val="FF0000"/>
                </a:solidFill>
              </a:rPr>
              <a:t>pts</a:t>
            </a:r>
            <a:r>
              <a:rPr lang="en-US" dirty="0">
                <a:solidFill>
                  <a:srgbClr val="FF0000"/>
                </a:solidFill>
              </a:rPr>
              <a:t>/10      </a:t>
            </a:r>
            <a:r>
              <a:rPr lang="en-US" b="1" dirty="0" err="1">
                <a:solidFill>
                  <a:srgbClr val="FF0000"/>
                </a:solidFill>
              </a:rPr>
              <a:t>aug</a:t>
            </a:r>
            <a:r>
              <a:rPr lang="en-US" b="1" dirty="0">
                <a:solidFill>
                  <a:srgbClr val="FF0000"/>
                </a:solidFill>
              </a:rPr>
              <a:t>   1   07:56   </a:t>
            </a:r>
            <a:r>
              <a:rPr lang="en-US" dirty="0">
                <a:solidFill>
                  <a:srgbClr val="FF0000"/>
                </a:solidFill>
              </a:rPr>
              <a:t>(pc123.heavens.com)</a:t>
            </a:r>
          </a:p>
          <a:p>
            <a:pPr marL="400050" lvl="1" indent="0">
              <a:buNone/>
            </a:pPr>
            <a:r>
              <a:rPr lang="en-US" b="1" dirty="0" err="1" smtClean="0">
                <a:solidFill>
                  <a:srgbClr val="FF0000"/>
                </a:solidFill>
              </a:rPr>
              <a:t>Sharma</a:t>
            </a:r>
            <a:r>
              <a:rPr lang="en-US" dirty="0" err="1" smtClean="0">
                <a:solidFill>
                  <a:srgbClr val="FF0000"/>
                </a:solidFill>
              </a:rPr>
              <a:t>pts</a:t>
            </a:r>
            <a:r>
              <a:rPr lang="en-US" dirty="0" smtClean="0">
                <a:solidFill>
                  <a:srgbClr val="FF0000"/>
                </a:solidFill>
              </a:rPr>
              <a:t>/6        </a:t>
            </a:r>
            <a:r>
              <a:rPr lang="en-US" b="1" dirty="0" err="1">
                <a:solidFill>
                  <a:srgbClr val="FF0000"/>
                </a:solidFill>
              </a:rPr>
              <a:t>aug</a:t>
            </a:r>
            <a:r>
              <a:rPr lang="en-US" b="1" dirty="0">
                <a:solidFill>
                  <a:srgbClr val="FF0000"/>
                </a:solidFill>
              </a:rPr>
              <a:t> 1   02:10   </a:t>
            </a:r>
            <a:r>
              <a:rPr lang="en-US" dirty="0">
                <a:solidFill>
                  <a:srgbClr val="FF0000"/>
                </a:solidFill>
              </a:rPr>
              <a:t>(pc123.heavens.com</a:t>
            </a:r>
            <a:r>
              <a:rPr lang="en-US" dirty="0"/>
              <a:t>)</a:t>
            </a:r>
          </a:p>
          <a:p>
            <a:pPr lvl="0"/>
            <a:r>
              <a:rPr lang="en-US" dirty="0"/>
              <a:t>User name or </a:t>
            </a:r>
            <a:r>
              <a:rPr lang="en-US" dirty="0" err="1"/>
              <a:t>userid’s</a:t>
            </a:r>
            <a:endParaRPr lang="en-US" dirty="0"/>
          </a:p>
          <a:p>
            <a:pPr lvl="0"/>
            <a:r>
              <a:rPr lang="en-US" dirty="0"/>
              <a:t>Device name of their </a:t>
            </a:r>
            <a:r>
              <a:rPr lang="en-US" dirty="0" smtClean="0"/>
              <a:t>respective </a:t>
            </a:r>
            <a:r>
              <a:rPr lang="en-US" dirty="0"/>
              <a:t>terminals</a:t>
            </a:r>
          </a:p>
          <a:p>
            <a:pPr lvl="0"/>
            <a:r>
              <a:rPr lang="en-US" dirty="0"/>
              <a:t>Logging time</a:t>
            </a:r>
          </a:p>
          <a:p>
            <a:pPr lvl="0"/>
            <a:r>
              <a:rPr lang="en-US" dirty="0"/>
              <a:t>Machine name from where the user logged in</a:t>
            </a:r>
          </a:p>
          <a:p>
            <a:pPr lvl="0"/>
            <a:r>
              <a:rPr lang="en-US" dirty="0"/>
              <a:t>Who </a:t>
            </a:r>
          </a:p>
          <a:p>
            <a:endParaRPr lang="en-US" dirty="0"/>
          </a:p>
        </p:txBody>
      </p:sp>
      <p:sp>
        <p:nvSpPr>
          <p:cNvPr id="5" name="Slide Number Placeholder 4"/>
          <p:cNvSpPr>
            <a:spLocks noGrp="1"/>
          </p:cNvSpPr>
          <p:nvPr>
            <p:ph type="sldNum" sz="quarter" idx="12"/>
          </p:nvPr>
        </p:nvSpPr>
        <p:spPr/>
        <p:txBody>
          <a:bodyPr/>
          <a:lstStyle/>
          <a:p>
            <a:fld id="{BDA81EBD-E76A-4F41-A446-2C36F17D92D6}" type="slidenum">
              <a:rPr lang="en-US" smtClean="0"/>
              <a:pPr/>
              <a:t>52</a:t>
            </a:fld>
            <a:endParaRPr lang="en-US"/>
          </a:p>
        </p:txBody>
      </p:sp>
      <p:sp>
        <p:nvSpPr>
          <p:cNvPr id="6" name="Footer Placeholder 5"/>
          <p:cNvSpPr>
            <a:spLocks noGrp="1"/>
          </p:cNvSpPr>
          <p:nvPr>
            <p:ph type="ftr" sz="quarter" idx="11"/>
          </p:nvPr>
        </p:nvSpPr>
        <p:spPr/>
        <p:txBody>
          <a:bodyPr/>
          <a:lstStyle/>
          <a:p>
            <a:r>
              <a:rPr lang="en-US" smtClean="0"/>
              <a:t>Dr Rekha B Venkatapur</a:t>
            </a:r>
            <a:endParaRPr lang="en-US"/>
          </a:p>
        </p:txBody>
      </p:sp>
    </p:spTree>
    <p:extLst>
      <p:ext uri="{BB962C8B-B14F-4D97-AF65-F5344CB8AC3E}">
        <p14:creationId xmlns:p14="http://schemas.microsoft.com/office/powerpoint/2010/main" xmlns="" val="38293631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63562"/>
          </a:xfrm>
        </p:spPr>
        <p:txBody>
          <a:bodyPr>
            <a:noAutofit/>
          </a:bodyPr>
          <a:lstStyle/>
          <a:p>
            <a:r>
              <a:rPr lang="en-US" sz="3200" b="1" dirty="0"/>
              <a:t>date command</a:t>
            </a:r>
            <a:r>
              <a:rPr lang="en-US" sz="3200" dirty="0"/>
              <a:t>: Displaying the system </a:t>
            </a:r>
            <a:r>
              <a:rPr lang="en-US" sz="3200" dirty="0" smtClean="0"/>
              <a:t>date</a:t>
            </a:r>
            <a:endParaRPr lang="en-US" sz="3200" dirty="0"/>
          </a:p>
        </p:txBody>
      </p:sp>
      <p:sp>
        <p:nvSpPr>
          <p:cNvPr id="3" name="Content Placeholder 2"/>
          <p:cNvSpPr>
            <a:spLocks noGrp="1"/>
          </p:cNvSpPr>
          <p:nvPr>
            <p:ph idx="1"/>
          </p:nvPr>
        </p:nvSpPr>
        <p:spPr>
          <a:xfrm>
            <a:off x="228600" y="914400"/>
            <a:ext cx="8534400" cy="5638800"/>
          </a:xfrm>
        </p:spPr>
        <p:txBody>
          <a:bodyPr>
            <a:noAutofit/>
          </a:bodyPr>
          <a:lstStyle/>
          <a:p>
            <a:pPr lvl="0"/>
            <a:r>
              <a:rPr lang="en-US" sz="2000" dirty="0" smtClean="0"/>
              <a:t>The </a:t>
            </a:r>
            <a:r>
              <a:rPr lang="en-US" sz="2000" dirty="0" err="1"/>
              <a:t>unix</a:t>
            </a:r>
            <a:r>
              <a:rPr lang="en-US" sz="2000" dirty="0"/>
              <a:t> system maintains an internal clock. When the system is shut down, a battery backup keeps the clock ticking</a:t>
            </a:r>
          </a:p>
          <a:p>
            <a:pPr lvl="0"/>
            <a:r>
              <a:rPr lang="en-US" sz="2000" dirty="0"/>
              <a:t>You can display the current date with the date command</a:t>
            </a:r>
          </a:p>
          <a:p>
            <a:pPr marL="400050" lvl="1" indent="0">
              <a:buNone/>
            </a:pPr>
            <a:r>
              <a:rPr lang="en-US" sz="1600" b="1" dirty="0">
                <a:solidFill>
                  <a:srgbClr val="FF0000"/>
                </a:solidFill>
              </a:rPr>
              <a:t>$date</a:t>
            </a:r>
            <a:endParaRPr lang="en-US" sz="1600" dirty="0">
              <a:solidFill>
                <a:srgbClr val="FF0000"/>
              </a:solidFill>
            </a:endParaRPr>
          </a:p>
          <a:p>
            <a:pPr marL="400050" lvl="1" indent="0">
              <a:buNone/>
            </a:pPr>
            <a:r>
              <a:rPr lang="en-US" sz="1600" b="1" dirty="0">
                <a:solidFill>
                  <a:srgbClr val="FF0000"/>
                </a:solidFill>
              </a:rPr>
              <a:t>Tue     Aug 16  10:30:40     IST     2016</a:t>
            </a:r>
            <a:endParaRPr lang="en-US" sz="1600" dirty="0">
              <a:solidFill>
                <a:srgbClr val="FF0000"/>
              </a:solidFill>
            </a:endParaRPr>
          </a:p>
          <a:p>
            <a:pPr marL="400050" lvl="1" indent="0">
              <a:buNone/>
            </a:pPr>
            <a:r>
              <a:rPr lang="en-US" sz="1600" b="1" dirty="0">
                <a:solidFill>
                  <a:srgbClr val="FF0000"/>
                </a:solidFill>
              </a:rPr>
              <a:t>$date +%m</a:t>
            </a:r>
            <a:endParaRPr lang="en-US" sz="1600" dirty="0">
              <a:solidFill>
                <a:srgbClr val="FF0000"/>
              </a:solidFill>
            </a:endParaRPr>
          </a:p>
          <a:p>
            <a:pPr marL="400050" lvl="1" indent="0">
              <a:buNone/>
            </a:pPr>
            <a:r>
              <a:rPr lang="en-US" sz="1600" b="1" dirty="0">
                <a:solidFill>
                  <a:srgbClr val="FF0000"/>
                </a:solidFill>
              </a:rPr>
              <a:t>08</a:t>
            </a:r>
            <a:endParaRPr lang="en-US" sz="1600" dirty="0">
              <a:solidFill>
                <a:srgbClr val="FF0000"/>
              </a:solidFill>
            </a:endParaRPr>
          </a:p>
          <a:p>
            <a:pPr marL="400050" lvl="1" indent="0">
              <a:buNone/>
            </a:pPr>
            <a:r>
              <a:rPr lang="en-US" sz="1600" b="1" dirty="0">
                <a:solidFill>
                  <a:srgbClr val="FF0000"/>
                </a:solidFill>
              </a:rPr>
              <a:t>$date +%h</a:t>
            </a:r>
            <a:endParaRPr lang="en-US" sz="1600" dirty="0">
              <a:solidFill>
                <a:srgbClr val="FF0000"/>
              </a:solidFill>
            </a:endParaRPr>
          </a:p>
          <a:p>
            <a:pPr marL="400050" lvl="1" indent="0">
              <a:buNone/>
            </a:pPr>
            <a:r>
              <a:rPr lang="en-US" sz="1600" b="1" dirty="0">
                <a:solidFill>
                  <a:srgbClr val="FF0000"/>
                </a:solidFill>
              </a:rPr>
              <a:t>Aug</a:t>
            </a:r>
            <a:endParaRPr lang="en-US" sz="1600" dirty="0">
              <a:solidFill>
                <a:srgbClr val="FF0000"/>
              </a:solidFill>
            </a:endParaRPr>
          </a:p>
          <a:p>
            <a:pPr marL="400050" lvl="1" indent="0">
              <a:buNone/>
            </a:pPr>
            <a:r>
              <a:rPr lang="en-US" sz="1600" b="1" dirty="0">
                <a:solidFill>
                  <a:srgbClr val="FF0000"/>
                </a:solidFill>
              </a:rPr>
              <a:t>$date +”%</a:t>
            </a:r>
            <a:r>
              <a:rPr lang="en-US" sz="1600" b="1" dirty="0" err="1">
                <a:solidFill>
                  <a:srgbClr val="FF0000"/>
                </a:solidFill>
              </a:rPr>
              <a:t>h%m</a:t>
            </a:r>
            <a:r>
              <a:rPr lang="en-US" sz="1600" b="1" dirty="0">
                <a:solidFill>
                  <a:srgbClr val="FF0000"/>
                </a:solidFill>
              </a:rPr>
              <a:t>”</a:t>
            </a:r>
            <a:endParaRPr lang="en-US" sz="1600" dirty="0">
              <a:solidFill>
                <a:srgbClr val="FF0000"/>
              </a:solidFill>
            </a:endParaRPr>
          </a:p>
          <a:p>
            <a:pPr marL="400050" lvl="1" indent="0">
              <a:buNone/>
            </a:pPr>
            <a:r>
              <a:rPr lang="en-US" sz="1600" b="1" dirty="0">
                <a:solidFill>
                  <a:srgbClr val="FF0000"/>
                </a:solidFill>
              </a:rPr>
              <a:t>Aug  08</a:t>
            </a:r>
            <a:endParaRPr lang="en-US" sz="1600" dirty="0">
              <a:solidFill>
                <a:srgbClr val="FF0000"/>
              </a:solidFill>
            </a:endParaRPr>
          </a:p>
          <a:p>
            <a:r>
              <a:rPr lang="en-US" sz="2000" b="1" dirty="0"/>
              <a:t>Options</a:t>
            </a:r>
            <a:endParaRPr lang="en-US" sz="2000" dirty="0"/>
          </a:p>
          <a:p>
            <a:pPr lvl="0"/>
            <a:r>
              <a:rPr lang="en-US" sz="2000" dirty="0"/>
              <a:t>d  -    		day of the month</a:t>
            </a:r>
          </a:p>
          <a:p>
            <a:pPr lvl="0"/>
            <a:r>
              <a:rPr lang="en-US" sz="2000" dirty="0"/>
              <a:t>y  -     	</a:t>
            </a:r>
            <a:r>
              <a:rPr lang="en-US" sz="2000" dirty="0" smtClean="0"/>
              <a:t>last </a:t>
            </a:r>
            <a:r>
              <a:rPr lang="en-US" sz="2000" dirty="0"/>
              <a:t>two digit of the year</a:t>
            </a:r>
          </a:p>
          <a:p>
            <a:pPr lvl="0"/>
            <a:r>
              <a:rPr lang="en-US" sz="2000" dirty="0"/>
              <a:t>H, M, S  - 	hour, min and sec</a:t>
            </a:r>
          </a:p>
          <a:p>
            <a:pPr lvl="0"/>
            <a:r>
              <a:rPr lang="en-US" sz="2000" dirty="0"/>
              <a:t>D-  		</a:t>
            </a:r>
            <a:r>
              <a:rPr lang="en-US" sz="2000" dirty="0" smtClean="0"/>
              <a:t>date </a:t>
            </a:r>
            <a:r>
              <a:rPr lang="en-US" sz="2000" dirty="0"/>
              <a:t>in mm/</a:t>
            </a:r>
            <a:r>
              <a:rPr lang="en-US" sz="2000" dirty="0" err="1"/>
              <a:t>dd</a:t>
            </a:r>
            <a:r>
              <a:rPr lang="en-US" sz="2000" dirty="0"/>
              <a:t>/</a:t>
            </a:r>
            <a:r>
              <a:rPr lang="en-US" sz="2000" dirty="0" err="1"/>
              <a:t>yy</a:t>
            </a:r>
            <a:r>
              <a:rPr lang="en-US" sz="2000" dirty="0"/>
              <a:t> format</a:t>
            </a:r>
          </a:p>
          <a:p>
            <a:pPr lvl="0"/>
            <a:r>
              <a:rPr lang="en-US" sz="2000" dirty="0"/>
              <a:t>T-   		time in format </a:t>
            </a:r>
            <a:r>
              <a:rPr lang="en-US" sz="2000" dirty="0" err="1"/>
              <a:t>hh:mm:ss</a:t>
            </a:r>
            <a:endParaRPr lang="en-US" sz="2000" dirty="0"/>
          </a:p>
          <a:p>
            <a:endParaRPr lang="en-US" sz="2000" dirty="0"/>
          </a:p>
        </p:txBody>
      </p:sp>
      <p:sp>
        <p:nvSpPr>
          <p:cNvPr id="5" name="Slide Number Placeholder 4"/>
          <p:cNvSpPr>
            <a:spLocks noGrp="1"/>
          </p:cNvSpPr>
          <p:nvPr>
            <p:ph type="sldNum" sz="quarter" idx="12"/>
          </p:nvPr>
        </p:nvSpPr>
        <p:spPr/>
        <p:txBody>
          <a:bodyPr/>
          <a:lstStyle/>
          <a:p>
            <a:fld id="{BDA81EBD-E76A-4F41-A446-2C36F17D92D6}" type="slidenum">
              <a:rPr lang="en-US" smtClean="0"/>
              <a:pPr/>
              <a:t>53</a:t>
            </a:fld>
            <a:endParaRPr lang="en-US"/>
          </a:p>
        </p:txBody>
      </p:sp>
      <p:sp>
        <p:nvSpPr>
          <p:cNvPr id="6" name="Footer Placeholder 5"/>
          <p:cNvSpPr>
            <a:spLocks noGrp="1"/>
          </p:cNvSpPr>
          <p:nvPr>
            <p:ph type="ftr" sz="quarter" idx="11"/>
          </p:nvPr>
        </p:nvSpPr>
        <p:spPr/>
        <p:txBody>
          <a:bodyPr/>
          <a:lstStyle/>
          <a:p>
            <a:r>
              <a:rPr lang="en-US" smtClean="0"/>
              <a:t>Dr Rekha B Venkatapur</a:t>
            </a:r>
            <a:endParaRPr lang="en-US"/>
          </a:p>
        </p:txBody>
      </p:sp>
    </p:spTree>
    <p:extLst>
      <p:ext uri="{BB962C8B-B14F-4D97-AF65-F5344CB8AC3E}">
        <p14:creationId xmlns:p14="http://schemas.microsoft.com/office/powerpoint/2010/main" xmlns="" val="415358751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passwd</a:t>
            </a:r>
            <a:r>
              <a:rPr lang="en-US" dirty="0"/>
              <a:t> command- changing your password</a:t>
            </a:r>
            <a:br>
              <a:rPr lang="en-US" dirty="0"/>
            </a:br>
            <a:endParaRPr lang="en-US" dirty="0"/>
          </a:p>
        </p:txBody>
      </p:sp>
      <p:sp>
        <p:nvSpPr>
          <p:cNvPr id="3" name="Content Placeholder 2"/>
          <p:cNvSpPr>
            <a:spLocks noGrp="1"/>
          </p:cNvSpPr>
          <p:nvPr>
            <p:ph idx="1"/>
          </p:nvPr>
        </p:nvSpPr>
        <p:spPr/>
        <p:txBody>
          <a:bodyPr>
            <a:normAutofit fontScale="92500" lnSpcReduction="10000"/>
          </a:bodyPr>
          <a:lstStyle/>
          <a:p>
            <a:pPr marL="0" lvl="0" indent="0">
              <a:buNone/>
            </a:pPr>
            <a:r>
              <a:rPr lang="en-US" dirty="0" smtClean="0">
                <a:solidFill>
                  <a:srgbClr val="FF0000"/>
                </a:solidFill>
              </a:rPr>
              <a:t>$</a:t>
            </a:r>
            <a:r>
              <a:rPr lang="en-US" dirty="0" err="1">
                <a:solidFill>
                  <a:srgbClr val="FF0000"/>
                </a:solidFill>
              </a:rPr>
              <a:t>passwd</a:t>
            </a:r>
            <a:endParaRPr lang="en-US" dirty="0">
              <a:solidFill>
                <a:srgbClr val="FF0000"/>
              </a:solidFill>
            </a:endParaRPr>
          </a:p>
          <a:p>
            <a:pPr marL="0" indent="0">
              <a:buNone/>
            </a:pPr>
            <a:r>
              <a:rPr lang="en-US" dirty="0" err="1">
                <a:solidFill>
                  <a:srgbClr val="FF0000"/>
                </a:solidFill>
              </a:rPr>
              <a:t>passwd</a:t>
            </a:r>
            <a:r>
              <a:rPr lang="en-US" dirty="0">
                <a:solidFill>
                  <a:srgbClr val="FF0000"/>
                </a:solidFill>
              </a:rPr>
              <a:t>: changing password for </a:t>
            </a:r>
            <a:r>
              <a:rPr lang="en-US" dirty="0" err="1">
                <a:solidFill>
                  <a:srgbClr val="FF0000"/>
                </a:solidFill>
              </a:rPr>
              <a:t>kumar</a:t>
            </a:r>
            <a:endParaRPr lang="en-US" dirty="0">
              <a:solidFill>
                <a:srgbClr val="FF0000"/>
              </a:solidFill>
            </a:endParaRPr>
          </a:p>
          <a:p>
            <a:pPr marL="0" indent="0">
              <a:buNone/>
            </a:pPr>
            <a:r>
              <a:rPr lang="en-US" dirty="0">
                <a:solidFill>
                  <a:srgbClr val="FF0000"/>
                </a:solidFill>
              </a:rPr>
              <a:t>     Enter login password:********</a:t>
            </a:r>
          </a:p>
          <a:p>
            <a:pPr marL="0" indent="0">
              <a:buNone/>
            </a:pPr>
            <a:r>
              <a:rPr lang="en-US" dirty="0">
                <a:solidFill>
                  <a:srgbClr val="FF0000"/>
                </a:solidFill>
              </a:rPr>
              <a:t>     New password:*******</a:t>
            </a:r>
          </a:p>
          <a:p>
            <a:pPr marL="0" indent="0">
              <a:buNone/>
            </a:pPr>
            <a:r>
              <a:rPr lang="en-US" dirty="0">
                <a:solidFill>
                  <a:srgbClr val="FF0000"/>
                </a:solidFill>
              </a:rPr>
              <a:t>     Re-enter New </a:t>
            </a:r>
            <a:r>
              <a:rPr lang="en-US" dirty="0" err="1">
                <a:solidFill>
                  <a:srgbClr val="FF0000"/>
                </a:solidFill>
              </a:rPr>
              <a:t>passowrd</a:t>
            </a:r>
            <a:r>
              <a:rPr lang="en-US" dirty="0">
                <a:solidFill>
                  <a:srgbClr val="FF0000"/>
                </a:solidFill>
              </a:rPr>
              <a:t>:*******</a:t>
            </a:r>
          </a:p>
          <a:p>
            <a:pPr marL="0" indent="0">
              <a:buNone/>
            </a:pPr>
            <a:r>
              <a:rPr lang="en-US" dirty="0" err="1">
                <a:solidFill>
                  <a:srgbClr val="FF0000"/>
                </a:solidFill>
              </a:rPr>
              <a:t>passwd</a:t>
            </a:r>
            <a:r>
              <a:rPr lang="en-US" dirty="0">
                <a:solidFill>
                  <a:srgbClr val="FF0000"/>
                </a:solidFill>
              </a:rPr>
              <a:t>(SYSTEM): Password successfully   </a:t>
            </a:r>
          </a:p>
          <a:p>
            <a:pPr marL="0" indent="0">
              <a:buNone/>
            </a:pPr>
            <a:r>
              <a:rPr lang="en-US" dirty="0">
                <a:solidFill>
                  <a:srgbClr val="FF0000"/>
                </a:solidFill>
              </a:rPr>
              <a:t>changed for </a:t>
            </a:r>
            <a:r>
              <a:rPr lang="en-US" dirty="0" err="1" smtClean="0">
                <a:solidFill>
                  <a:srgbClr val="FF0000"/>
                </a:solidFill>
              </a:rPr>
              <a:t>kumar</a:t>
            </a:r>
            <a:endParaRPr lang="en-US" dirty="0"/>
          </a:p>
          <a:p>
            <a:pPr lvl="0"/>
            <a:r>
              <a:rPr lang="en-US" dirty="0"/>
              <a:t>Encryption is stored in a file named shadow in the /</a:t>
            </a:r>
            <a:r>
              <a:rPr lang="en-US" dirty="0" err="1"/>
              <a:t>etc</a:t>
            </a:r>
            <a:r>
              <a:rPr lang="en-US" dirty="0"/>
              <a:t> directory</a:t>
            </a:r>
          </a:p>
          <a:p>
            <a:endParaRPr lang="en-US" dirty="0"/>
          </a:p>
        </p:txBody>
      </p:sp>
      <p:sp>
        <p:nvSpPr>
          <p:cNvPr id="5" name="Slide Number Placeholder 4"/>
          <p:cNvSpPr>
            <a:spLocks noGrp="1"/>
          </p:cNvSpPr>
          <p:nvPr>
            <p:ph type="sldNum" sz="quarter" idx="12"/>
          </p:nvPr>
        </p:nvSpPr>
        <p:spPr/>
        <p:txBody>
          <a:bodyPr/>
          <a:lstStyle/>
          <a:p>
            <a:fld id="{BDA81EBD-E76A-4F41-A446-2C36F17D92D6}" type="slidenum">
              <a:rPr lang="en-US" smtClean="0"/>
              <a:pPr/>
              <a:t>54</a:t>
            </a:fld>
            <a:endParaRPr lang="en-US"/>
          </a:p>
        </p:txBody>
      </p:sp>
      <p:sp>
        <p:nvSpPr>
          <p:cNvPr id="6" name="Footer Placeholder 5"/>
          <p:cNvSpPr>
            <a:spLocks noGrp="1"/>
          </p:cNvSpPr>
          <p:nvPr>
            <p:ph type="ftr" sz="quarter" idx="11"/>
          </p:nvPr>
        </p:nvSpPr>
        <p:spPr/>
        <p:txBody>
          <a:bodyPr/>
          <a:lstStyle/>
          <a:p>
            <a:r>
              <a:rPr lang="en-US" smtClean="0"/>
              <a:t>Dr Rekha B Venkatapur</a:t>
            </a:r>
            <a:endParaRPr lang="en-US"/>
          </a:p>
        </p:txBody>
      </p:sp>
    </p:spTree>
    <p:extLst>
      <p:ext uri="{BB962C8B-B14F-4D97-AF65-F5344CB8AC3E}">
        <p14:creationId xmlns:p14="http://schemas.microsoft.com/office/powerpoint/2010/main" xmlns="" val="157363688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txBody>
          <a:bodyPr>
            <a:normAutofit fontScale="90000"/>
          </a:bodyPr>
          <a:lstStyle/>
          <a:p>
            <a:r>
              <a:rPr lang="en-US" b="1" dirty="0" err="1"/>
              <a:t>cal</a:t>
            </a:r>
            <a:r>
              <a:rPr lang="en-US" b="1" dirty="0"/>
              <a:t> command</a:t>
            </a:r>
            <a:r>
              <a:rPr lang="en-US" dirty="0"/>
              <a:t> – The </a:t>
            </a:r>
            <a:r>
              <a:rPr lang="en-US" dirty="0" smtClean="0"/>
              <a:t>calendar</a:t>
            </a:r>
            <a:endParaRPr lang="en-US" dirty="0"/>
          </a:p>
        </p:txBody>
      </p:sp>
      <p:sp>
        <p:nvSpPr>
          <p:cNvPr id="3" name="Content Placeholder 2"/>
          <p:cNvSpPr>
            <a:spLocks noGrp="1"/>
          </p:cNvSpPr>
          <p:nvPr>
            <p:ph idx="1"/>
          </p:nvPr>
        </p:nvSpPr>
        <p:spPr>
          <a:xfrm>
            <a:off x="304800" y="914400"/>
            <a:ext cx="8610600" cy="5562600"/>
          </a:xfrm>
        </p:spPr>
        <p:txBody>
          <a:bodyPr>
            <a:noAutofit/>
          </a:bodyPr>
          <a:lstStyle/>
          <a:p>
            <a:pPr lvl="0"/>
            <a:r>
              <a:rPr lang="en-US" sz="2400" dirty="0" err="1" smtClean="0"/>
              <a:t>cal</a:t>
            </a:r>
            <a:r>
              <a:rPr lang="en-US" sz="2400" dirty="0" smtClean="0"/>
              <a:t> </a:t>
            </a:r>
            <a:r>
              <a:rPr lang="en-US" sz="2400" dirty="0"/>
              <a:t>can be used to see the calendar of any specific month or a complete year</a:t>
            </a:r>
          </a:p>
          <a:p>
            <a:pPr lvl="0"/>
            <a:r>
              <a:rPr lang="en-US" sz="2400" b="1" dirty="0"/>
              <a:t>Syntax </a:t>
            </a:r>
          </a:p>
          <a:p>
            <a:r>
              <a:rPr lang="en-US" sz="2400" b="1" dirty="0" err="1"/>
              <a:t>cal</a:t>
            </a:r>
            <a:r>
              <a:rPr lang="en-US" sz="2400" b="1" dirty="0"/>
              <a:t>     [  [   month ]  year  ]</a:t>
            </a:r>
          </a:p>
          <a:p>
            <a:r>
              <a:rPr lang="en-US" sz="2400" dirty="0"/>
              <a:t>Everything in rectangular bracket are optional</a:t>
            </a:r>
          </a:p>
          <a:p>
            <a:r>
              <a:rPr lang="en-US" sz="2400" b="1" dirty="0" err="1"/>
              <a:t>cal</a:t>
            </a:r>
            <a:r>
              <a:rPr lang="en-US" sz="2400" dirty="0"/>
              <a:t> can be used without arguments</a:t>
            </a:r>
          </a:p>
          <a:p>
            <a:r>
              <a:rPr lang="en-US" sz="2400" dirty="0"/>
              <a:t>Ex 1.</a:t>
            </a:r>
          </a:p>
          <a:p>
            <a:r>
              <a:rPr lang="en-US" sz="2400" b="1" dirty="0">
                <a:solidFill>
                  <a:srgbClr val="FF0000"/>
                </a:solidFill>
              </a:rPr>
              <a:t>$ </a:t>
            </a:r>
            <a:r>
              <a:rPr lang="en-US" sz="2400" b="1" dirty="0" err="1">
                <a:solidFill>
                  <a:srgbClr val="FF0000"/>
                </a:solidFill>
              </a:rPr>
              <a:t>cal</a:t>
            </a:r>
            <a:endParaRPr lang="en-US" sz="2400" dirty="0">
              <a:solidFill>
                <a:srgbClr val="FF0000"/>
              </a:solidFill>
            </a:endParaRPr>
          </a:p>
          <a:p>
            <a:r>
              <a:rPr lang="en-US" sz="2400" dirty="0">
                <a:solidFill>
                  <a:srgbClr val="FF0000"/>
                </a:solidFill>
              </a:rPr>
              <a:t>Aug  2016</a:t>
            </a:r>
          </a:p>
          <a:p>
            <a:r>
              <a:rPr lang="en-US" sz="2400" dirty="0" smtClean="0"/>
              <a:t>month…</a:t>
            </a:r>
            <a:endParaRPr lang="en-US" sz="2400" dirty="0"/>
          </a:p>
          <a:p>
            <a:r>
              <a:rPr lang="en-US" sz="2400" dirty="0" smtClean="0"/>
              <a:t>Ex </a:t>
            </a:r>
            <a:r>
              <a:rPr lang="en-US" sz="2400" dirty="0"/>
              <a:t>2.</a:t>
            </a:r>
          </a:p>
          <a:p>
            <a:r>
              <a:rPr lang="en-US" sz="2400" b="1" dirty="0" smtClean="0">
                <a:solidFill>
                  <a:srgbClr val="FF0000"/>
                </a:solidFill>
              </a:rPr>
              <a:t>$ </a:t>
            </a:r>
            <a:r>
              <a:rPr lang="en-US" sz="2400" b="1" dirty="0" err="1">
                <a:solidFill>
                  <a:srgbClr val="FF0000"/>
                </a:solidFill>
              </a:rPr>
              <a:t>cal</a:t>
            </a:r>
            <a:r>
              <a:rPr lang="en-US" sz="2400" b="1" dirty="0">
                <a:solidFill>
                  <a:srgbClr val="FF0000"/>
                </a:solidFill>
              </a:rPr>
              <a:t> 03 2016</a:t>
            </a:r>
            <a:endParaRPr lang="en-US" sz="2400" dirty="0">
              <a:solidFill>
                <a:srgbClr val="FF0000"/>
              </a:solidFill>
            </a:endParaRPr>
          </a:p>
          <a:p>
            <a:r>
              <a:rPr lang="en-US" sz="2400" dirty="0"/>
              <a:t>Ctrl-s to make it pause</a:t>
            </a:r>
          </a:p>
          <a:p>
            <a:endParaRPr lang="en-US" sz="2400" dirty="0"/>
          </a:p>
        </p:txBody>
      </p:sp>
      <p:sp>
        <p:nvSpPr>
          <p:cNvPr id="5" name="Slide Number Placeholder 4"/>
          <p:cNvSpPr>
            <a:spLocks noGrp="1"/>
          </p:cNvSpPr>
          <p:nvPr>
            <p:ph type="sldNum" sz="quarter" idx="12"/>
          </p:nvPr>
        </p:nvSpPr>
        <p:spPr/>
        <p:txBody>
          <a:bodyPr/>
          <a:lstStyle/>
          <a:p>
            <a:fld id="{BDA81EBD-E76A-4F41-A446-2C36F17D92D6}" type="slidenum">
              <a:rPr lang="en-US" smtClean="0"/>
              <a:pPr/>
              <a:t>55</a:t>
            </a:fld>
            <a:endParaRPr lang="en-US"/>
          </a:p>
        </p:txBody>
      </p:sp>
      <p:sp>
        <p:nvSpPr>
          <p:cNvPr id="6" name="Footer Placeholder 5"/>
          <p:cNvSpPr>
            <a:spLocks noGrp="1"/>
          </p:cNvSpPr>
          <p:nvPr>
            <p:ph type="ftr" sz="quarter" idx="11"/>
          </p:nvPr>
        </p:nvSpPr>
        <p:spPr/>
        <p:txBody>
          <a:bodyPr/>
          <a:lstStyle/>
          <a:p>
            <a:r>
              <a:rPr lang="en-US" smtClean="0"/>
              <a:t>Dr Rekha B Venkatapur</a:t>
            </a:r>
            <a:endParaRPr lang="en-US"/>
          </a:p>
        </p:txBody>
      </p:sp>
    </p:spTree>
    <p:extLst>
      <p:ext uri="{BB962C8B-B14F-4D97-AF65-F5344CB8AC3E}">
        <p14:creationId xmlns:p14="http://schemas.microsoft.com/office/powerpoint/2010/main" xmlns="" val="176457783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Combining Commands</a:t>
            </a:r>
            <a:r>
              <a:rPr lang="en-US" dirty="0"/>
              <a:t/>
            </a:r>
            <a:br>
              <a:rPr lang="en-US" dirty="0"/>
            </a:br>
            <a:endParaRPr lang="en-US" dirty="0"/>
          </a:p>
        </p:txBody>
      </p:sp>
      <p:sp>
        <p:nvSpPr>
          <p:cNvPr id="3" name="Content Placeholder 2"/>
          <p:cNvSpPr>
            <a:spLocks noGrp="1"/>
          </p:cNvSpPr>
          <p:nvPr>
            <p:ph idx="1"/>
          </p:nvPr>
        </p:nvSpPr>
        <p:spPr>
          <a:xfrm>
            <a:off x="228600" y="914400"/>
            <a:ext cx="8686800" cy="5486400"/>
          </a:xfrm>
        </p:spPr>
        <p:txBody>
          <a:bodyPr>
            <a:noAutofit/>
          </a:bodyPr>
          <a:lstStyle/>
          <a:p>
            <a:pPr algn="just"/>
            <a:r>
              <a:rPr lang="en-US" sz="2400" dirty="0" smtClean="0"/>
              <a:t>Instead </a:t>
            </a:r>
            <a:r>
              <a:rPr lang="en-US" sz="2400" dirty="0"/>
              <a:t>of executing commands on separate lines, where each command is processed and executed before the next could be entered, UNIX allows you to </a:t>
            </a:r>
            <a:r>
              <a:rPr lang="en-US" sz="2400" b="1" dirty="0"/>
              <a:t>specify more than one command in the single command line.</a:t>
            </a:r>
            <a:r>
              <a:rPr lang="en-US" sz="2400" dirty="0"/>
              <a:t> Each command has to be separated from the other by </a:t>
            </a:r>
            <a:r>
              <a:rPr lang="en-US" sz="2400" b="1" dirty="0"/>
              <a:t>a ; (semicolon).</a:t>
            </a:r>
          </a:p>
          <a:p>
            <a:pPr marL="0" indent="0" algn="just">
              <a:buNone/>
            </a:pPr>
            <a:r>
              <a:rPr lang="en-US" sz="2400" dirty="0"/>
              <a:t>	</a:t>
            </a:r>
            <a:r>
              <a:rPr lang="en-US" sz="2400" b="1" dirty="0" err="1">
                <a:solidFill>
                  <a:srgbClr val="FF0000"/>
                </a:solidFill>
              </a:rPr>
              <a:t>wc</a:t>
            </a:r>
            <a:r>
              <a:rPr lang="en-US" sz="2400" b="1" dirty="0">
                <a:solidFill>
                  <a:srgbClr val="FF0000"/>
                </a:solidFill>
              </a:rPr>
              <a:t> sample.txt ; </a:t>
            </a:r>
            <a:r>
              <a:rPr lang="en-US" sz="2400" b="1" dirty="0" err="1">
                <a:solidFill>
                  <a:srgbClr val="FF0000"/>
                </a:solidFill>
              </a:rPr>
              <a:t>ls</a:t>
            </a:r>
            <a:r>
              <a:rPr lang="en-US" sz="2400" b="1" dirty="0">
                <a:solidFill>
                  <a:srgbClr val="FF0000"/>
                </a:solidFill>
              </a:rPr>
              <a:t> –l sample.txt</a:t>
            </a:r>
          </a:p>
          <a:p>
            <a:pPr algn="just"/>
            <a:r>
              <a:rPr lang="en-US" sz="2400" dirty="0"/>
              <a:t>You can even group several commands together so that their </a:t>
            </a:r>
            <a:r>
              <a:rPr lang="en-US" sz="2400" b="1" dirty="0"/>
              <a:t>combined output is redirected to a file.</a:t>
            </a:r>
          </a:p>
          <a:p>
            <a:pPr marL="0" indent="0" algn="just">
              <a:buNone/>
            </a:pPr>
            <a:r>
              <a:rPr lang="en-US" sz="2400" dirty="0"/>
              <a:t>	</a:t>
            </a:r>
            <a:r>
              <a:rPr lang="en-US" sz="2400" b="1" dirty="0">
                <a:solidFill>
                  <a:srgbClr val="FF0000"/>
                </a:solidFill>
              </a:rPr>
              <a:t>(</a:t>
            </a:r>
            <a:r>
              <a:rPr lang="en-US" sz="2400" b="1" dirty="0" err="1">
                <a:solidFill>
                  <a:srgbClr val="FF0000"/>
                </a:solidFill>
              </a:rPr>
              <a:t>wc</a:t>
            </a:r>
            <a:r>
              <a:rPr lang="en-US" sz="2400" b="1" dirty="0">
                <a:solidFill>
                  <a:srgbClr val="FF0000"/>
                </a:solidFill>
              </a:rPr>
              <a:t> sample.txt ; </a:t>
            </a:r>
            <a:r>
              <a:rPr lang="en-US" sz="2400" b="1" dirty="0" err="1">
                <a:solidFill>
                  <a:srgbClr val="FF0000"/>
                </a:solidFill>
              </a:rPr>
              <a:t>ls</a:t>
            </a:r>
            <a:r>
              <a:rPr lang="en-US" sz="2400" b="1" dirty="0">
                <a:solidFill>
                  <a:srgbClr val="FF0000"/>
                </a:solidFill>
              </a:rPr>
              <a:t> –l sample.txt) &gt;</a:t>
            </a:r>
            <a:r>
              <a:rPr lang="en-US" sz="2400" b="1" dirty="0" err="1">
                <a:solidFill>
                  <a:srgbClr val="FF0000"/>
                </a:solidFill>
              </a:rPr>
              <a:t>newfile</a:t>
            </a:r>
            <a:endParaRPr lang="en-US" sz="2400" b="1" dirty="0">
              <a:solidFill>
                <a:srgbClr val="FF0000"/>
              </a:solidFill>
            </a:endParaRPr>
          </a:p>
          <a:p>
            <a:pPr algn="just"/>
            <a:r>
              <a:rPr lang="en-US" sz="2400" dirty="0"/>
              <a:t>When a command line contains a semicolon, the shell understands that the command on each side of it needs to be processed separately. </a:t>
            </a:r>
            <a:r>
              <a:rPr lang="en-US" sz="2400" b="1" dirty="0"/>
              <a:t>Here ; is known as a </a:t>
            </a:r>
            <a:r>
              <a:rPr lang="en-US" sz="2400" b="1" dirty="0" err="1"/>
              <a:t>metacharacter</a:t>
            </a:r>
            <a:r>
              <a:rPr lang="en-US" sz="2400" b="1" dirty="0" smtClean="0"/>
              <a:t>.</a:t>
            </a:r>
            <a:endParaRPr lang="en-US" sz="2400" dirty="0"/>
          </a:p>
          <a:p>
            <a:pPr algn="just"/>
            <a:endParaRPr lang="en-US" sz="2400" dirty="0"/>
          </a:p>
        </p:txBody>
      </p:sp>
      <p:sp>
        <p:nvSpPr>
          <p:cNvPr id="5" name="Slide Number Placeholder 4"/>
          <p:cNvSpPr>
            <a:spLocks noGrp="1"/>
          </p:cNvSpPr>
          <p:nvPr>
            <p:ph type="sldNum" sz="quarter" idx="12"/>
          </p:nvPr>
        </p:nvSpPr>
        <p:spPr/>
        <p:txBody>
          <a:bodyPr/>
          <a:lstStyle/>
          <a:p>
            <a:fld id="{BDA81EBD-E76A-4F41-A446-2C36F17D92D6}" type="slidenum">
              <a:rPr lang="en-US" smtClean="0"/>
              <a:pPr/>
              <a:t>56</a:t>
            </a:fld>
            <a:endParaRPr lang="en-US"/>
          </a:p>
        </p:txBody>
      </p:sp>
      <p:sp>
        <p:nvSpPr>
          <p:cNvPr id="6" name="Footer Placeholder 5"/>
          <p:cNvSpPr>
            <a:spLocks noGrp="1"/>
          </p:cNvSpPr>
          <p:nvPr>
            <p:ph type="ftr" sz="quarter" idx="11"/>
          </p:nvPr>
        </p:nvSpPr>
        <p:spPr/>
        <p:txBody>
          <a:bodyPr/>
          <a:lstStyle/>
          <a:p>
            <a:r>
              <a:rPr lang="en-US" smtClean="0"/>
              <a:t>Dr Rekha B Venkatapur</a:t>
            </a:r>
            <a:endParaRPr lang="en-US"/>
          </a:p>
        </p:txBody>
      </p:sp>
    </p:spTree>
    <p:extLst>
      <p:ext uri="{BB962C8B-B14F-4D97-AF65-F5344CB8AC3E}">
        <p14:creationId xmlns:p14="http://schemas.microsoft.com/office/powerpoint/2010/main" xmlns="" val="117972247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63562"/>
          </a:xfrm>
        </p:spPr>
        <p:txBody>
          <a:bodyPr>
            <a:normAutofit fontScale="90000"/>
          </a:bodyPr>
          <a:lstStyle/>
          <a:p>
            <a:r>
              <a:rPr lang="en-US" b="1" dirty="0"/>
              <a:t>Root </a:t>
            </a:r>
            <a:r>
              <a:rPr lang="en-US" b="1" dirty="0" smtClean="0"/>
              <a:t>login</a:t>
            </a:r>
            <a:endParaRPr lang="en-US" dirty="0"/>
          </a:p>
        </p:txBody>
      </p:sp>
      <p:sp>
        <p:nvSpPr>
          <p:cNvPr id="3" name="Content Placeholder 2"/>
          <p:cNvSpPr>
            <a:spLocks noGrp="1"/>
          </p:cNvSpPr>
          <p:nvPr>
            <p:ph idx="1"/>
          </p:nvPr>
        </p:nvSpPr>
        <p:spPr>
          <a:xfrm>
            <a:off x="228600" y="914400"/>
            <a:ext cx="8915400" cy="5562600"/>
          </a:xfrm>
        </p:spPr>
        <p:txBody>
          <a:bodyPr>
            <a:noAutofit/>
          </a:bodyPr>
          <a:lstStyle/>
          <a:p>
            <a:r>
              <a:rPr lang="en-US" sz="2400" b="1" dirty="0" smtClean="0"/>
              <a:t>The </a:t>
            </a:r>
            <a:r>
              <a:rPr lang="en-US" sz="2400" b="1" dirty="0"/>
              <a:t>system administrator is also known as </a:t>
            </a:r>
            <a:r>
              <a:rPr lang="en-US" sz="2400" b="1" dirty="0" err="1"/>
              <a:t>superuser</a:t>
            </a:r>
            <a:r>
              <a:rPr lang="en-US" sz="2400" b="1" dirty="0"/>
              <a:t> or root user</a:t>
            </a:r>
            <a:r>
              <a:rPr lang="en-US" sz="2400" dirty="0"/>
              <a:t>.</a:t>
            </a:r>
          </a:p>
          <a:p>
            <a:r>
              <a:rPr lang="en-US" sz="2400" dirty="0" smtClean="0"/>
              <a:t>The </a:t>
            </a:r>
            <a:r>
              <a:rPr lang="en-US" sz="2400" dirty="0"/>
              <a:t>job of system administration involves the </a:t>
            </a:r>
            <a:r>
              <a:rPr lang="en-US" sz="2400" b="1" dirty="0"/>
              <a:t>management</a:t>
            </a:r>
            <a:r>
              <a:rPr lang="en-US" sz="2400" dirty="0"/>
              <a:t> of the entire system- ranging from maintaining user accounts, security and managing disk space to performing backups. </a:t>
            </a:r>
          </a:p>
          <a:p>
            <a:r>
              <a:rPr lang="en-US" sz="2400" dirty="0" smtClean="0"/>
              <a:t>The </a:t>
            </a:r>
            <a:r>
              <a:rPr lang="en-US" sz="2400" dirty="0" err="1"/>
              <a:t>unix</a:t>
            </a:r>
            <a:r>
              <a:rPr lang="en-US" sz="2400" dirty="0"/>
              <a:t> system provides a special login name for the exclusive use of the administrator; it is called </a:t>
            </a:r>
            <a:r>
              <a:rPr lang="en-US" sz="2400" b="1" dirty="0"/>
              <a:t>root</a:t>
            </a:r>
            <a:r>
              <a:rPr lang="en-US" sz="2400" dirty="0"/>
              <a:t>. </a:t>
            </a:r>
          </a:p>
          <a:p>
            <a:r>
              <a:rPr lang="en-US" sz="2400" dirty="0"/>
              <a:t>This account doesn’t need to be separately created but comes with </a:t>
            </a:r>
            <a:r>
              <a:rPr lang="en-US" sz="2400" b="1" dirty="0"/>
              <a:t>every system</a:t>
            </a:r>
            <a:r>
              <a:rPr lang="en-US" sz="2400" dirty="0"/>
              <a:t>.</a:t>
            </a:r>
          </a:p>
          <a:p>
            <a:r>
              <a:rPr lang="en-US" sz="2400" dirty="0"/>
              <a:t> Its password is generally set at the </a:t>
            </a:r>
            <a:r>
              <a:rPr lang="en-US" sz="2400" b="1" dirty="0"/>
              <a:t>time of installation </a:t>
            </a:r>
            <a:r>
              <a:rPr lang="en-US" sz="2400" dirty="0"/>
              <a:t>of the system and has to be used on logging in:</a:t>
            </a:r>
          </a:p>
          <a:p>
            <a:pPr marL="400050" lvl="1" indent="0">
              <a:buNone/>
            </a:pPr>
            <a:r>
              <a:rPr lang="en-US" sz="2000" b="1" dirty="0">
                <a:solidFill>
                  <a:srgbClr val="FF0000"/>
                </a:solidFill>
              </a:rPr>
              <a:t>login: root </a:t>
            </a:r>
          </a:p>
          <a:p>
            <a:pPr marL="400050" lvl="1" indent="0">
              <a:buNone/>
            </a:pPr>
            <a:r>
              <a:rPr lang="en-US" sz="2000" b="1" dirty="0">
                <a:solidFill>
                  <a:srgbClr val="FF0000"/>
                </a:solidFill>
              </a:rPr>
              <a:t>Password: ********* [Enter]</a:t>
            </a:r>
          </a:p>
          <a:p>
            <a:pPr marL="400050" lvl="1" indent="0">
              <a:buNone/>
            </a:pPr>
            <a:r>
              <a:rPr lang="en-US" sz="2000" b="1" dirty="0">
                <a:solidFill>
                  <a:srgbClr val="FF0000"/>
                </a:solidFill>
              </a:rPr>
              <a:t> # - </a:t>
            </a:r>
          </a:p>
          <a:p>
            <a:r>
              <a:rPr lang="en-US" sz="2400" dirty="0"/>
              <a:t>The prompt of root is #.</a:t>
            </a:r>
          </a:p>
          <a:p>
            <a:endParaRPr lang="en-US" sz="2400" dirty="0"/>
          </a:p>
        </p:txBody>
      </p:sp>
      <p:sp>
        <p:nvSpPr>
          <p:cNvPr id="5" name="Slide Number Placeholder 4"/>
          <p:cNvSpPr>
            <a:spLocks noGrp="1"/>
          </p:cNvSpPr>
          <p:nvPr>
            <p:ph type="sldNum" sz="quarter" idx="12"/>
          </p:nvPr>
        </p:nvSpPr>
        <p:spPr/>
        <p:txBody>
          <a:bodyPr/>
          <a:lstStyle/>
          <a:p>
            <a:fld id="{BDA81EBD-E76A-4F41-A446-2C36F17D92D6}" type="slidenum">
              <a:rPr lang="en-US" smtClean="0"/>
              <a:pPr/>
              <a:t>57</a:t>
            </a:fld>
            <a:endParaRPr lang="en-US"/>
          </a:p>
        </p:txBody>
      </p:sp>
      <p:sp>
        <p:nvSpPr>
          <p:cNvPr id="6" name="Footer Placeholder 5"/>
          <p:cNvSpPr>
            <a:spLocks noGrp="1"/>
          </p:cNvSpPr>
          <p:nvPr>
            <p:ph type="ftr" sz="quarter" idx="11"/>
          </p:nvPr>
        </p:nvSpPr>
        <p:spPr/>
        <p:txBody>
          <a:bodyPr/>
          <a:lstStyle/>
          <a:p>
            <a:r>
              <a:rPr lang="en-US" smtClean="0"/>
              <a:t>Dr Rekha B Venkatapur</a:t>
            </a:r>
            <a:endParaRPr lang="en-US"/>
          </a:p>
        </p:txBody>
      </p:sp>
    </p:spTree>
    <p:extLst>
      <p:ext uri="{BB962C8B-B14F-4D97-AF65-F5344CB8AC3E}">
        <p14:creationId xmlns:p14="http://schemas.microsoft.com/office/powerpoint/2010/main" xmlns="" val="53604686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228600"/>
            <a:ext cx="8839200" cy="6096000"/>
          </a:xfrm>
        </p:spPr>
        <p:txBody>
          <a:bodyPr>
            <a:noAutofit/>
          </a:bodyPr>
          <a:lstStyle/>
          <a:p>
            <a:pPr algn="just"/>
            <a:r>
              <a:rPr lang="en-US" sz="2000" dirty="0"/>
              <a:t>Once you login as a root you are placed in root’s home directory.</a:t>
            </a:r>
          </a:p>
          <a:p>
            <a:pPr algn="just"/>
            <a:r>
              <a:rPr lang="en-US" sz="2000" dirty="0"/>
              <a:t> Depending on the system, this directory could </a:t>
            </a:r>
            <a:r>
              <a:rPr lang="en-US" sz="2000" b="1" dirty="0"/>
              <a:t>be / or /root. </a:t>
            </a:r>
          </a:p>
          <a:p>
            <a:pPr algn="just"/>
            <a:r>
              <a:rPr lang="en-US" sz="2000" dirty="0"/>
              <a:t>Administrative commands are resident in /</a:t>
            </a:r>
            <a:r>
              <a:rPr lang="en-US" sz="2000" b="1" dirty="0" err="1"/>
              <a:t>sbin</a:t>
            </a:r>
            <a:r>
              <a:rPr lang="en-US" sz="2000" b="1" dirty="0"/>
              <a:t> and /</a:t>
            </a:r>
            <a:r>
              <a:rPr lang="en-US" sz="2000" b="1" dirty="0" err="1"/>
              <a:t>usr</a:t>
            </a:r>
            <a:r>
              <a:rPr lang="en-US" sz="2000" b="1" dirty="0"/>
              <a:t>/</a:t>
            </a:r>
            <a:r>
              <a:rPr lang="en-US" sz="2000" b="1" dirty="0" err="1"/>
              <a:t>sbin</a:t>
            </a:r>
            <a:r>
              <a:rPr lang="en-US" sz="2000" b="1" dirty="0"/>
              <a:t> </a:t>
            </a:r>
            <a:r>
              <a:rPr lang="en-US" sz="2000" dirty="0"/>
              <a:t>in modern systems and in older system it resides in /etc.</a:t>
            </a:r>
          </a:p>
          <a:p>
            <a:pPr algn="just"/>
            <a:r>
              <a:rPr lang="en-US" sz="2000" b="1" dirty="0"/>
              <a:t> Roots PATH list includes detailed path , for example: /</a:t>
            </a:r>
            <a:r>
              <a:rPr lang="en-US" sz="2000" b="1" dirty="0" err="1"/>
              <a:t>sbin</a:t>
            </a:r>
            <a:r>
              <a:rPr lang="en-US" sz="2000" b="1" dirty="0"/>
              <a:t>:/bin:/</a:t>
            </a:r>
            <a:r>
              <a:rPr lang="en-US" sz="2000" b="1" dirty="0" err="1"/>
              <a:t>usr</a:t>
            </a:r>
            <a:r>
              <a:rPr lang="en-US" sz="2000" b="1" dirty="0"/>
              <a:t>/</a:t>
            </a:r>
            <a:r>
              <a:rPr lang="en-US" sz="2000" b="1" dirty="0" err="1"/>
              <a:t>sbin</a:t>
            </a:r>
            <a:r>
              <a:rPr lang="en-US" sz="2000" b="1" dirty="0"/>
              <a:t>:/</a:t>
            </a:r>
            <a:r>
              <a:rPr lang="en-US" sz="2000" b="1" dirty="0" err="1"/>
              <a:t>usr</a:t>
            </a:r>
            <a:r>
              <a:rPr lang="en-US" sz="2000" b="1" dirty="0"/>
              <a:t>/bin:/</a:t>
            </a:r>
            <a:r>
              <a:rPr lang="en-US" sz="2000" b="1" dirty="0" err="1"/>
              <a:t>usr</a:t>
            </a:r>
            <a:r>
              <a:rPr lang="en-US" sz="2000" b="1" dirty="0"/>
              <a:t>/</a:t>
            </a:r>
            <a:r>
              <a:rPr lang="en-US" sz="2000" b="1" dirty="0" err="1"/>
              <a:t>dt</a:t>
            </a:r>
            <a:r>
              <a:rPr lang="en-US" sz="2000" b="1" dirty="0"/>
              <a:t>/bin</a:t>
            </a:r>
          </a:p>
          <a:p>
            <a:pPr algn="just"/>
            <a:r>
              <a:rPr lang="en-US" sz="2000" dirty="0" smtClean="0"/>
              <a:t>Becoming </a:t>
            </a:r>
            <a:r>
              <a:rPr lang="en-US" sz="2000" dirty="0"/>
              <a:t>the super user, </a:t>
            </a:r>
            <a:endParaRPr lang="en-US" sz="2000" dirty="0" smtClean="0"/>
          </a:p>
          <a:p>
            <a:pPr algn="just"/>
            <a:r>
              <a:rPr lang="en-US" sz="2000" b="1" dirty="0" err="1"/>
              <a:t>su</a:t>
            </a:r>
            <a:r>
              <a:rPr lang="en-US" sz="2000" b="1" dirty="0"/>
              <a:t> command. : </a:t>
            </a:r>
            <a:endParaRPr lang="en-US" sz="2000" dirty="0"/>
          </a:p>
          <a:p>
            <a:pPr algn="just"/>
            <a:r>
              <a:rPr lang="en-US" sz="2000" dirty="0" err="1"/>
              <a:t>su</a:t>
            </a:r>
            <a:r>
              <a:rPr lang="en-US" sz="2000" dirty="0"/>
              <a:t>: Acquiring </a:t>
            </a:r>
            <a:r>
              <a:rPr lang="en-US" sz="2000" dirty="0" err="1"/>
              <a:t>superuser</a:t>
            </a:r>
            <a:r>
              <a:rPr lang="en-US" sz="2000" dirty="0"/>
              <a:t> </a:t>
            </a:r>
            <a:r>
              <a:rPr lang="en-US" sz="2000" dirty="0" smtClean="0"/>
              <a:t>status, </a:t>
            </a:r>
            <a:r>
              <a:rPr lang="en-US" sz="2000" dirty="0"/>
              <a:t>Any user can acquire </a:t>
            </a:r>
            <a:r>
              <a:rPr lang="en-US" sz="2000" dirty="0" err="1"/>
              <a:t>superuser</a:t>
            </a:r>
            <a:r>
              <a:rPr lang="en-US" sz="2000" dirty="0"/>
              <a:t> status with the </a:t>
            </a:r>
            <a:r>
              <a:rPr lang="en-US" sz="2000" dirty="0" err="1"/>
              <a:t>su</a:t>
            </a:r>
            <a:r>
              <a:rPr lang="en-US" sz="2000" dirty="0"/>
              <a:t> command if they know </a:t>
            </a:r>
            <a:r>
              <a:rPr lang="en-US" sz="2000" b="1" dirty="0"/>
              <a:t>the root password</a:t>
            </a:r>
            <a:r>
              <a:rPr lang="en-US" sz="2000" dirty="0"/>
              <a:t>.</a:t>
            </a:r>
          </a:p>
          <a:p>
            <a:pPr algn="just"/>
            <a:r>
              <a:rPr lang="en-US" sz="2000" dirty="0"/>
              <a:t> For example, the user </a:t>
            </a:r>
            <a:r>
              <a:rPr lang="en-US" sz="2000" dirty="0" err="1"/>
              <a:t>abc</a:t>
            </a:r>
            <a:r>
              <a:rPr lang="en-US" sz="2000" dirty="0"/>
              <a:t> becomes a </a:t>
            </a:r>
            <a:r>
              <a:rPr lang="en-US" sz="2000" dirty="0" err="1"/>
              <a:t>superuser</a:t>
            </a:r>
            <a:r>
              <a:rPr lang="en-US" sz="2000" dirty="0"/>
              <a:t> in this way. </a:t>
            </a:r>
          </a:p>
          <a:p>
            <a:pPr marL="0" indent="0" algn="just">
              <a:buNone/>
            </a:pPr>
            <a:r>
              <a:rPr lang="en-US" sz="2000" dirty="0">
                <a:solidFill>
                  <a:srgbClr val="FF0000"/>
                </a:solidFill>
              </a:rPr>
              <a:t>$ </a:t>
            </a:r>
            <a:r>
              <a:rPr lang="en-US" sz="2000" dirty="0" err="1">
                <a:solidFill>
                  <a:srgbClr val="FF0000"/>
                </a:solidFill>
              </a:rPr>
              <a:t>su</a:t>
            </a:r>
            <a:endParaRPr lang="en-US" sz="2000" dirty="0">
              <a:solidFill>
                <a:srgbClr val="FF0000"/>
              </a:solidFill>
            </a:endParaRPr>
          </a:p>
          <a:p>
            <a:pPr marL="0" indent="0" algn="just">
              <a:buNone/>
            </a:pPr>
            <a:r>
              <a:rPr lang="en-US" sz="2000" dirty="0">
                <a:solidFill>
                  <a:srgbClr val="FF0000"/>
                </a:solidFill>
              </a:rPr>
              <a:t>Password: ***********</a:t>
            </a:r>
          </a:p>
          <a:p>
            <a:pPr marL="0" indent="0" algn="just">
              <a:buNone/>
            </a:pPr>
            <a:r>
              <a:rPr lang="en-US" sz="2000" dirty="0">
                <a:solidFill>
                  <a:srgbClr val="FF0000"/>
                </a:solidFill>
              </a:rPr>
              <a:t> #</a:t>
            </a:r>
            <a:r>
              <a:rPr lang="en-US" sz="2000" dirty="0" err="1">
                <a:solidFill>
                  <a:srgbClr val="FF0000"/>
                </a:solidFill>
              </a:rPr>
              <a:t>pwd</a:t>
            </a:r>
            <a:r>
              <a:rPr lang="en-US" sz="2000" dirty="0">
                <a:solidFill>
                  <a:srgbClr val="FF0000"/>
                </a:solidFill>
              </a:rPr>
              <a:t> /home/</a:t>
            </a:r>
            <a:r>
              <a:rPr lang="en-US" sz="2000" dirty="0" err="1">
                <a:solidFill>
                  <a:srgbClr val="FF0000"/>
                </a:solidFill>
              </a:rPr>
              <a:t>abc</a:t>
            </a:r>
            <a:endParaRPr lang="en-US" sz="2000" dirty="0">
              <a:solidFill>
                <a:srgbClr val="FF0000"/>
              </a:solidFill>
            </a:endParaRPr>
          </a:p>
          <a:p>
            <a:pPr algn="just"/>
            <a:r>
              <a:rPr lang="en-US" sz="2000" dirty="0"/>
              <a:t>Though the current directory doesn’t change,</a:t>
            </a:r>
          </a:p>
          <a:p>
            <a:pPr algn="just"/>
            <a:r>
              <a:rPr lang="en-US" sz="2000" dirty="0"/>
              <a:t>the # prompt indicates that </a:t>
            </a:r>
            <a:r>
              <a:rPr lang="en-US" sz="2000" b="1" dirty="0" err="1"/>
              <a:t>abc</a:t>
            </a:r>
            <a:r>
              <a:rPr lang="en-US" sz="2000" b="1" dirty="0"/>
              <a:t> now has powers of a </a:t>
            </a:r>
            <a:r>
              <a:rPr lang="en-US" sz="2000" b="1" dirty="0" err="1"/>
              <a:t>superuser</a:t>
            </a:r>
            <a:r>
              <a:rPr lang="en-US" sz="2000" dirty="0"/>
              <a:t>. </a:t>
            </a:r>
          </a:p>
          <a:p>
            <a:pPr algn="just"/>
            <a:endParaRPr lang="en-US" sz="2000" dirty="0"/>
          </a:p>
        </p:txBody>
      </p:sp>
      <p:sp>
        <p:nvSpPr>
          <p:cNvPr id="5" name="Slide Number Placeholder 4"/>
          <p:cNvSpPr>
            <a:spLocks noGrp="1"/>
          </p:cNvSpPr>
          <p:nvPr>
            <p:ph type="sldNum" sz="quarter" idx="12"/>
          </p:nvPr>
        </p:nvSpPr>
        <p:spPr/>
        <p:txBody>
          <a:bodyPr/>
          <a:lstStyle/>
          <a:p>
            <a:fld id="{BDA81EBD-E76A-4F41-A446-2C36F17D92D6}" type="slidenum">
              <a:rPr lang="en-US" smtClean="0"/>
              <a:pPr/>
              <a:t>58</a:t>
            </a:fld>
            <a:endParaRPr lang="en-US"/>
          </a:p>
        </p:txBody>
      </p:sp>
      <p:sp>
        <p:nvSpPr>
          <p:cNvPr id="6" name="Footer Placeholder 5"/>
          <p:cNvSpPr>
            <a:spLocks noGrp="1"/>
          </p:cNvSpPr>
          <p:nvPr>
            <p:ph type="ftr" sz="quarter" idx="11"/>
          </p:nvPr>
        </p:nvSpPr>
        <p:spPr/>
        <p:txBody>
          <a:bodyPr/>
          <a:lstStyle/>
          <a:p>
            <a:r>
              <a:rPr lang="en-US" smtClean="0"/>
              <a:t>Dr Rekha B Venkatapur</a:t>
            </a:r>
            <a:endParaRPr lang="en-US"/>
          </a:p>
        </p:txBody>
      </p:sp>
    </p:spTree>
    <p:extLst>
      <p:ext uri="{BB962C8B-B14F-4D97-AF65-F5344CB8AC3E}">
        <p14:creationId xmlns:p14="http://schemas.microsoft.com/office/powerpoint/2010/main" xmlns="" val="32464451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11162"/>
          </a:xfrm>
        </p:spPr>
        <p:txBody>
          <a:bodyPr>
            <a:noAutofit/>
          </a:bodyPr>
          <a:lstStyle/>
          <a:p>
            <a:r>
              <a:rPr lang="en-US" sz="2800" b="1" dirty="0" smtClean="0"/>
              <a:t/>
            </a:r>
            <a:br>
              <a:rPr lang="en-US" sz="2800" b="1" dirty="0" smtClean="0"/>
            </a:br>
            <a:r>
              <a:rPr lang="en-US" sz="2800" b="1" dirty="0" smtClean="0"/>
              <a:t>INTERNAL </a:t>
            </a:r>
            <a:r>
              <a:rPr lang="en-US" sz="2800" b="1" dirty="0"/>
              <a:t>AND EXTERNAL COMMANDS </a:t>
            </a:r>
            <a:r>
              <a:rPr lang="en-US" sz="2800" dirty="0"/>
              <a:t/>
            </a:r>
            <a:br>
              <a:rPr lang="en-US" sz="2800" dirty="0"/>
            </a:br>
            <a:endParaRPr lang="en-US" sz="2800" dirty="0"/>
          </a:p>
        </p:txBody>
      </p:sp>
      <p:sp>
        <p:nvSpPr>
          <p:cNvPr id="3" name="Content Placeholder 2"/>
          <p:cNvSpPr>
            <a:spLocks noGrp="1"/>
          </p:cNvSpPr>
          <p:nvPr>
            <p:ph idx="1"/>
          </p:nvPr>
        </p:nvSpPr>
        <p:spPr>
          <a:xfrm>
            <a:off x="0" y="685800"/>
            <a:ext cx="9220200" cy="6477000"/>
          </a:xfrm>
        </p:spPr>
        <p:txBody>
          <a:bodyPr>
            <a:noAutofit/>
          </a:bodyPr>
          <a:lstStyle/>
          <a:p>
            <a:pPr algn="just"/>
            <a:r>
              <a:rPr lang="en-US" sz="2400" b="1" dirty="0" smtClean="0"/>
              <a:t>Internal Commands:</a:t>
            </a:r>
            <a:endParaRPr lang="en-US" sz="2400" b="1" dirty="0"/>
          </a:p>
          <a:p>
            <a:pPr marL="628650" lvl="1" algn="just"/>
            <a:r>
              <a:rPr lang="en-US" sz="2400" dirty="0" smtClean="0"/>
              <a:t>The </a:t>
            </a:r>
            <a:r>
              <a:rPr lang="en-US" sz="2400" dirty="0"/>
              <a:t>shell execute command(file) from its own set of </a:t>
            </a:r>
            <a:r>
              <a:rPr lang="en-US" sz="2400" dirty="0" smtClean="0"/>
              <a:t>built-in commands.</a:t>
            </a:r>
          </a:p>
          <a:p>
            <a:pPr marL="628650" lvl="1" algn="just"/>
            <a:r>
              <a:rPr lang="en-US" sz="2400" dirty="0" smtClean="0"/>
              <a:t>Not </a:t>
            </a:r>
            <a:r>
              <a:rPr lang="en-US" sz="2400" dirty="0"/>
              <a:t>stored as separate files in /bin </a:t>
            </a:r>
            <a:r>
              <a:rPr lang="en-US" sz="2400" dirty="0" smtClean="0"/>
              <a:t>directory</a:t>
            </a:r>
            <a:r>
              <a:rPr lang="en-US" sz="2400" dirty="0"/>
              <a:t>.</a:t>
            </a:r>
            <a:endParaRPr lang="en-US" sz="2400" dirty="0" smtClean="0"/>
          </a:p>
          <a:p>
            <a:pPr marL="628650" lvl="1" algn="just"/>
            <a:r>
              <a:rPr lang="en-US" sz="2400" b="1" dirty="0" smtClean="0">
                <a:solidFill>
                  <a:srgbClr val="FF0000"/>
                </a:solidFill>
              </a:rPr>
              <a:t>$ </a:t>
            </a:r>
            <a:r>
              <a:rPr lang="en-US" sz="2400" b="1" dirty="0">
                <a:solidFill>
                  <a:srgbClr val="FF0000"/>
                </a:solidFill>
              </a:rPr>
              <a:t>type echo </a:t>
            </a:r>
            <a:r>
              <a:rPr lang="en-US" sz="2400" dirty="0" smtClean="0">
                <a:solidFill>
                  <a:srgbClr val="FF0000"/>
                </a:solidFill>
              </a:rPr>
              <a:t>#Output as:  echo </a:t>
            </a:r>
            <a:r>
              <a:rPr lang="en-US" sz="2400" dirty="0">
                <a:solidFill>
                  <a:srgbClr val="FF0000"/>
                </a:solidFill>
              </a:rPr>
              <a:t>is shell built-in </a:t>
            </a:r>
            <a:endParaRPr lang="en-US" sz="2400" dirty="0" smtClean="0">
              <a:solidFill>
                <a:srgbClr val="FF0000"/>
              </a:solidFill>
            </a:endParaRPr>
          </a:p>
          <a:p>
            <a:pPr marL="628650" lvl="1" algn="just"/>
            <a:r>
              <a:rPr lang="en-US" sz="2400" dirty="0" smtClean="0"/>
              <a:t>Execution speed is faster</a:t>
            </a:r>
            <a:endParaRPr lang="en-US" sz="2400" dirty="0"/>
          </a:p>
          <a:p>
            <a:pPr marL="628650" lvl="1" algn="just"/>
            <a:r>
              <a:rPr lang="en-US" sz="2400" dirty="0"/>
              <a:t>Internal commands will have top priority compare </a:t>
            </a:r>
            <a:endParaRPr lang="en-US" sz="2400" dirty="0" smtClean="0"/>
          </a:p>
          <a:p>
            <a:pPr algn="just"/>
            <a:r>
              <a:rPr lang="en-US" sz="2400" b="1" dirty="0" smtClean="0"/>
              <a:t>External Commands:</a:t>
            </a:r>
          </a:p>
          <a:p>
            <a:pPr marL="628650" lvl="1" algn="just"/>
            <a:r>
              <a:rPr lang="en-US" sz="2400" dirty="0"/>
              <a:t>T</a:t>
            </a:r>
            <a:r>
              <a:rPr lang="en-US" sz="2400" dirty="0" smtClean="0"/>
              <a:t>he </a:t>
            </a:r>
            <a:r>
              <a:rPr lang="en-US" sz="2400" dirty="0"/>
              <a:t>command (file) has an </a:t>
            </a:r>
            <a:r>
              <a:rPr lang="en-US" sz="2400" dirty="0" smtClean="0"/>
              <a:t>independent </a:t>
            </a:r>
            <a:r>
              <a:rPr lang="en-US" sz="2400" dirty="0"/>
              <a:t>existence in the /bin </a:t>
            </a:r>
            <a:r>
              <a:rPr lang="en-US" sz="2400" dirty="0" smtClean="0"/>
              <a:t>directory.</a:t>
            </a:r>
          </a:p>
          <a:p>
            <a:pPr marL="628650" lvl="1" algn="just"/>
            <a:r>
              <a:rPr lang="en-US" sz="2400" b="1" dirty="0" smtClean="0">
                <a:solidFill>
                  <a:srgbClr val="FF0000"/>
                </a:solidFill>
              </a:rPr>
              <a:t>$ </a:t>
            </a:r>
            <a:r>
              <a:rPr lang="en-US" sz="2400" b="1" dirty="0">
                <a:solidFill>
                  <a:srgbClr val="FF0000"/>
                </a:solidFill>
              </a:rPr>
              <a:t>type </a:t>
            </a:r>
            <a:r>
              <a:rPr lang="en-US" sz="2400" b="1" dirty="0" err="1">
                <a:solidFill>
                  <a:srgbClr val="FF0000"/>
                </a:solidFill>
              </a:rPr>
              <a:t>ls</a:t>
            </a:r>
            <a:r>
              <a:rPr lang="en-US" sz="2400" b="1" dirty="0">
                <a:solidFill>
                  <a:srgbClr val="FF0000"/>
                </a:solidFill>
              </a:rPr>
              <a:t> </a:t>
            </a:r>
            <a:r>
              <a:rPr lang="en-US" sz="2400" dirty="0">
                <a:solidFill>
                  <a:srgbClr val="FF0000"/>
                </a:solidFill>
              </a:rPr>
              <a:t># </a:t>
            </a:r>
            <a:r>
              <a:rPr lang="en-US" sz="2400" dirty="0" err="1">
                <a:solidFill>
                  <a:srgbClr val="FF0000"/>
                </a:solidFill>
              </a:rPr>
              <a:t>ls</a:t>
            </a:r>
            <a:r>
              <a:rPr lang="en-US" sz="2400" dirty="0">
                <a:solidFill>
                  <a:srgbClr val="FF0000"/>
                </a:solidFill>
              </a:rPr>
              <a:t> is an external command </a:t>
            </a:r>
            <a:r>
              <a:rPr lang="en-US" sz="2400" dirty="0" err="1">
                <a:solidFill>
                  <a:srgbClr val="FF0000"/>
                </a:solidFill>
              </a:rPr>
              <a:t>ls</a:t>
            </a:r>
            <a:r>
              <a:rPr lang="en-US" sz="2400" dirty="0">
                <a:solidFill>
                  <a:srgbClr val="FF0000"/>
                </a:solidFill>
              </a:rPr>
              <a:t> is /bin/</a:t>
            </a:r>
            <a:r>
              <a:rPr lang="en-US" sz="2400" dirty="0" err="1">
                <a:solidFill>
                  <a:srgbClr val="FF0000"/>
                </a:solidFill>
              </a:rPr>
              <a:t>ls</a:t>
            </a:r>
            <a:r>
              <a:rPr lang="en-US" sz="2400" dirty="0">
                <a:solidFill>
                  <a:srgbClr val="FF0000"/>
                </a:solidFill>
              </a:rPr>
              <a:t> </a:t>
            </a:r>
            <a:endParaRPr lang="en-US" sz="2400" dirty="0" smtClean="0">
              <a:solidFill>
                <a:srgbClr val="FF0000"/>
              </a:solidFill>
            </a:endParaRPr>
          </a:p>
          <a:p>
            <a:pPr marL="628650" lvl="1" algn="just"/>
            <a:r>
              <a:rPr lang="en-US" sz="2400" dirty="0"/>
              <a:t>External commands less priority compare to internal command</a:t>
            </a:r>
          </a:p>
          <a:p>
            <a:pPr marL="628650" lvl="1" algn="just"/>
            <a:r>
              <a:rPr lang="en-US" sz="2400" dirty="0"/>
              <a:t>Execution speed is slow compared to internal commands</a:t>
            </a:r>
            <a:r>
              <a:rPr lang="en-US" sz="2400" dirty="0" smtClean="0"/>
              <a:t>.</a:t>
            </a:r>
            <a:endParaRPr lang="en-US" sz="2400" dirty="0"/>
          </a:p>
        </p:txBody>
      </p:sp>
      <p:sp>
        <p:nvSpPr>
          <p:cNvPr id="5" name="Slide Number Placeholder 4"/>
          <p:cNvSpPr>
            <a:spLocks noGrp="1"/>
          </p:cNvSpPr>
          <p:nvPr>
            <p:ph type="sldNum" sz="quarter" idx="12"/>
          </p:nvPr>
        </p:nvSpPr>
        <p:spPr/>
        <p:txBody>
          <a:bodyPr/>
          <a:lstStyle/>
          <a:p>
            <a:fld id="{BDA81EBD-E76A-4F41-A446-2C36F17D92D6}" type="slidenum">
              <a:rPr lang="en-US" smtClean="0"/>
              <a:pPr/>
              <a:t>59</a:t>
            </a:fld>
            <a:endParaRPr lang="en-US"/>
          </a:p>
        </p:txBody>
      </p:sp>
      <p:sp>
        <p:nvSpPr>
          <p:cNvPr id="6" name="Footer Placeholder 5"/>
          <p:cNvSpPr>
            <a:spLocks noGrp="1"/>
          </p:cNvSpPr>
          <p:nvPr>
            <p:ph type="ftr" sz="quarter" idx="11"/>
          </p:nvPr>
        </p:nvSpPr>
        <p:spPr/>
        <p:txBody>
          <a:bodyPr/>
          <a:lstStyle/>
          <a:p>
            <a:r>
              <a:rPr lang="en-US" smtClean="0"/>
              <a:t>Dr Rekha B Venkatapur</a:t>
            </a:r>
            <a:endParaRPr lang="en-US"/>
          </a:p>
        </p:txBody>
      </p:sp>
    </p:spTree>
    <p:extLst>
      <p:ext uri="{BB962C8B-B14F-4D97-AF65-F5344CB8AC3E}">
        <p14:creationId xmlns:p14="http://schemas.microsoft.com/office/powerpoint/2010/main" xmlns="" val="6655759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1">
                    <a:lumMod val="75000"/>
                  </a:schemeClr>
                </a:solidFill>
              </a:rPr>
              <a:t>What is Operating System?</a:t>
            </a:r>
            <a:endParaRPr lang="en-US" dirty="0">
              <a:solidFill>
                <a:schemeClr val="accent1">
                  <a:lumMod val="75000"/>
                </a:schemeClr>
              </a:solidFill>
            </a:endParaRPr>
          </a:p>
        </p:txBody>
      </p:sp>
      <p:pic>
        <p:nvPicPr>
          <p:cNvPr id="5122" name="Picture 2"/>
          <p:cNvPicPr>
            <a:picLocks noGrp="1" noChangeAspect="1" noChangeArrowheads="1"/>
          </p:cNvPicPr>
          <p:nvPr>
            <p:ph idx="1"/>
          </p:nvPr>
        </p:nvPicPr>
        <p:blipFill>
          <a:blip r:embed="rId2">
            <a:extLst>
              <a:ext uri="{28A0092B-C50C-407E-A947-70E740481C1C}">
                <a14:useLocalDpi xmlns:a14="http://schemas.microsoft.com/office/drawing/2010/main" xmlns="" val="0"/>
              </a:ext>
            </a:extLst>
          </a:blip>
          <a:srcRect/>
          <a:stretch>
            <a:fillRect/>
          </a:stretch>
        </p:blipFill>
        <p:spPr bwMode="auto">
          <a:xfrm>
            <a:off x="952500" y="1371600"/>
            <a:ext cx="7315200" cy="305810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4" name="TextBox 3"/>
          <p:cNvSpPr txBox="1"/>
          <p:nvPr/>
        </p:nvSpPr>
        <p:spPr>
          <a:xfrm>
            <a:off x="533400" y="4648200"/>
            <a:ext cx="8229600" cy="1938992"/>
          </a:xfrm>
          <a:prstGeom prst="rect">
            <a:avLst/>
          </a:prstGeom>
          <a:noFill/>
        </p:spPr>
        <p:txBody>
          <a:bodyPr wrap="square" rtlCol="0">
            <a:spAutoFit/>
          </a:bodyPr>
          <a:lstStyle/>
          <a:p>
            <a:r>
              <a:rPr lang="en-US" sz="2000" dirty="0" smtClean="0"/>
              <a:t>Operating System is a program that acts as an intermediary between user and computer hardware.</a:t>
            </a:r>
          </a:p>
          <a:p>
            <a:r>
              <a:rPr lang="en-US" sz="2000" b="1" dirty="0" smtClean="0"/>
              <a:t>Goals of Operating System</a:t>
            </a:r>
            <a:r>
              <a:rPr lang="en-US" sz="2000" dirty="0" smtClean="0"/>
              <a:t>:</a:t>
            </a:r>
          </a:p>
          <a:p>
            <a:pPr marL="285750" indent="-285750">
              <a:buFont typeface="Arial" pitchFamily="34" charset="0"/>
              <a:buChar char="•"/>
            </a:pPr>
            <a:r>
              <a:rPr lang="en-US" sz="2000" dirty="0" smtClean="0"/>
              <a:t>Execute user programs.</a:t>
            </a:r>
          </a:p>
          <a:p>
            <a:pPr marL="285750" indent="-285750">
              <a:buFont typeface="Arial" pitchFamily="34" charset="0"/>
              <a:buChar char="•"/>
            </a:pPr>
            <a:r>
              <a:rPr lang="en-US" sz="2000" dirty="0" smtClean="0"/>
              <a:t>Make computer system convenient to use. </a:t>
            </a:r>
          </a:p>
          <a:p>
            <a:pPr marL="285750" indent="-285750">
              <a:buFont typeface="Arial" pitchFamily="34" charset="0"/>
              <a:buChar char="•"/>
            </a:pPr>
            <a:r>
              <a:rPr lang="en-US" sz="2000" dirty="0" smtClean="0"/>
              <a:t>Use the computer hardware in efficient manner.</a:t>
            </a:r>
            <a:endParaRPr lang="en-US" sz="2000" dirty="0"/>
          </a:p>
        </p:txBody>
      </p:sp>
      <p:sp>
        <p:nvSpPr>
          <p:cNvPr id="12" name="Slide Number Placeholder 11"/>
          <p:cNvSpPr>
            <a:spLocks noGrp="1"/>
          </p:cNvSpPr>
          <p:nvPr>
            <p:ph type="sldNum" sz="quarter" idx="12"/>
          </p:nvPr>
        </p:nvSpPr>
        <p:spPr/>
        <p:txBody>
          <a:bodyPr/>
          <a:lstStyle/>
          <a:p>
            <a:fld id="{BDA81EBD-E76A-4F41-A446-2C36F17D92D6}" type="slidenum">
              <a:rPr lang="en-US" smtClean="0"/>
              <a:pPr/>
              <a:t>6</a:t>
            </a:fld>
            <a:endParaRPr lang="en-US"/>
          </a:p>
        </p:txBody>
      </p:sp>
      <p:sp>
        <p:nvSpPr>
          <p:cNvPr id="7" name="Footer Placeholder 6"/>
          <p:cNvSpPr>
            <a:spLocks noGrp="1"/>
          </p:cNvSpPr>
          <p:nvPr>
            <p:ph type="ftr" sz="quarter" idx="11"/>
          </p:nvPr>
        </p:nvSpPr>
        <p:spPr/>
        <p:txBody>
          <a:bodyPr/>
          <a:lstStyle/>
          <a:p>
            <a:r>
              <a:rPr lang="en-US" smtClean="0"/>
              <a:t>Dr Rekha B Venkatapur</a:t>
            </a:r>
            <a:endParaRPr lang="en-US"/>
          </a:p>
        </p:txBody>
      </p:sp>
    </p:spTree>
    <p:extLst>
      <p:ext uri="{BB962C8B-B14F-4D97-AF65-F5344CB8AC3E}">
        <p14:creationId xmlns:p14="http://schemas.microsoft.com/office/powerpoint/2010/main" xmlns="" val="439621094"/>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Shell starts running from the time user logs in and dies when user logs out.</a:t>
            </a:r>
          </a:p>
          <a:p>
            <a:r>
              <a:rPr lang="en-US" dirty="0" smtClean="0"/>
              <a:t>Shell is an external command with a set of </a:t>
            </a:r>
            <a:r>
              <a:rPr lang="en-US" dirty="0" err="1" smtClean="0"/>
              <a:t>bulit</a:t>
            </a:r>
            <a:r>
              <a:rPr lang="en-US" dirty="0" smtClean="0"/>
              <a:t>-in commands.</a:t>
            </a:r>
          </a:p>
          <a:p>
            <a:r>
              <a:rPr lang="en-US" dirty="0" smtClean="0"/>
              <a:t>So, if </a:t>
            </a:r>
            <a:r>
              <a:rPr lang="en-US" dirty="0"/>
              <a:t>the command exists both as an internal and external one, shell execute internal command only. </a:t>
            </a:r>
            <a:endParaRPr lang="en-US" dirty="0" smtClean="0"/>
          </a:p>
          <a:p>
            <a:r>
              <a:rPr lang="en-US" dirty="0" smtClean="0"/>
              <a:t>Ex: echo is internal and external command.</a:t>
            </a:r>
          </a:p>
          <a:p>
            <a:endParaRPr lang="en-US" dirty="0"/>
          </a:p>
          <a:p>
            <a:endParaRPr lang="en-US" dirty="0"/>
          </a:p>
        </p:txBody>
      </p:sp>
      <p:sp>
        <p:nvSpPr>
          <p:cNvPr id="5" name="Slide Number Placeholder 4"/>
          <p:cNvSpPr>
            <a:spLocks noGrp="1"/>
          </p:cNvSpPr>
          <p:nvPr>
            <p:ph type="sldNum" sz="quarter" idx="12"/>
          </p:nvPr>
        </p:nvSpPr>
        <p:spPr/>
        <p:txBody>
          <a:bodyPr/>
          <a:lstStyle/>
          <a:p>
            <a:fld id="{BDA81EBD-E76A-4F41-A446-2C36F17D92D6}" type="slidenum">
              <a:rPr lang="en-US" smtClean="0"/>
              <a:pPr/>
              <a:t>60</a:t>
            </a:fld>
            <a:endParaRPr lang="en-US"/>
          </a:p>
        </p:txBody>
      </p:sp>
      <p:sp>
        <p:nvSpPr>
          <p:cNvPr id="6" name="Footer Placeholder 5"/>
          <p:cNvSpPr>
            <a:spLocks noGrp="1"/>
          </p:cNvSpPr>
          <p:nvPr>
            <p:ph type="ftr" sz="quarter" idx="11"/>
          </p:nvPr>
        </p:nvSpPr>
        <p:spPr/>
        <p:txBody>
          <a:bodyPr/>
          <a:lstStyle/>
          <a:p>
            <a:r>
              <a:rPr lang="en-US" smtClean="0"/>
              <a:t>Dr Rekha B Venkatapur</a:t>
            </a:r>
            <a:endParaRPr lang="en-US"/>
          </a:p>
        </p:txBody>
      </p:sp>
    </p:spTree>
    <p:extLst>
      <p:ext uri="{BB962C8B-B14F-4D97-AF65-F5344CB8AC3E}">
        <p14:creationId xmlns:p14="http://schemas.microsoft.com/office/powerpoint/2010/main" xmlns="" val="252937182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
            </a:r>
            <a:br>
              <a:rPr lang="en-US" b="1" dirty="0" smtClean="0"/>
            </a:br>
            <a:r>
              <a:rPr lang="en-US" b="1" dirty="0" smtClean="0"/>
              <a:t>MODULE </a:t>
            </a:r>
            <a:r>
              <a:rPr lang="en-US" b="1" dirty="0"/>
              <a:t>– 1 Part </a:t>
            </a:r>
            <a:r>
              <a:rPr lang="en-US" b="1" dirty="0" smtClean="0"/>
              <a:t>2</a:t>
            </a:r>
            <a:r>
              <a:rPr lang="en-US" dirty="0"/>
              <a:t> </a:t>
            </a:r>
            <a:br>
              <a:rPr lang="en-US" dirty="0"/>
            </a:br>
            <a:endParaRPr lang="en-US" dirty="0"/>
          </a:p>
        </p:txBody>
      </p:sp>
      <p:sp>
        <p:nvSpPr>
          <p:cNvPr id="3" name="Content Placeholder 2"/>
          <p:cNvSpPr>
            <a:spLocks noGrp="1"/>
          </p:cNvSpPr>
          <p:nvPr>
            <p:ph idx="1"/>
          </p:nvPr>
        </p:nvSpPr>
        <p:spPr/>
        <p:txBody>
          <a:bodyPr>
            <a:normAutofit fontScale="85000" lnSpcReduction="10000"/>
          </a:bodyPr>
          <a:lstStyle/>
          <a:p>
            <a:pPr marL="0" indent="0">
              <a:buNone/>
            </a:pPr>
            <a:r>
              <a:rPr lang="en-US" b="1" dirty="0" smtClean="0"/>
              <a:t>Syllabus </a:t>
            </a:r>
            <a:r>
              <a:rPr lang="en-US" b="1" dirty="0"/>
              <a:t>:</a:t>
            </a:r>
            <a:endParaRPr lang="en-US" dirty="0"/>
          </a:p>
          <a:p>
            <a:pPr algn="just"/>
            <a:r>
              <a:rPr lang="en-US" b="1" dirty="0"/>
              <a:t>Unix files: </a:t>
            </a:r>
            <a:r>
              <a:rPr lang="en-US" dirty="0"/>
              <a:t>Naming files. Basic file types/categories. Organization of files. Hidden files. Standard directories. Parent child relationship. The home directory and the HOME variable. Reaching required files- the PATH variable, manipulating the PATH, Relative and absolute pathnames. Directory commands – </a:t>
            </a:r>
            <a:r>
              <a:rPr lang="en-US" dirty="0" err="1"/>
              <a:t>pwd</a:t>
            </a:r>
            <a:r>
              <a:rPr lang="en-US" dirty="0"/>
              <a:t>, cd, </a:t>
            </a:r>
            <a:r>
              <a:rPr lang="en-US" dirty="0" err="1"/>
              <a:t>mkdir</a:t>
            </a:r>
            <a:r>
              <a:rPr lang="en-US" dirty="0"/>
              <a:t>, </a:t>
            </a:r>
            <a:r>
              <a:rPr lang="en-US" dirty="0" err="1"/>
              <a:t>rmdir</a:t>
            </a:r>
            <a:r>
              <a:rPr lang="en-US" dirty="0"/>
              <a:t> commands. The dot (.) and double dots (..) notations to represent present and parent directories and their usage in relative path names. File related commands – cat, mv, </a:t>
            </a:r>
            <a:r>
              <a:rPr lang="en-US" dirty="0" err="1"/>
              <a:t>rm</a:t>
            </a:r>
            <a:r>
              <a:rPr lang="en-US" dirty="0"/>
              <a:t>, </a:t>
            </a:r>
            <a:r>
              <a:rPr lang="en-US" dirty="0" err="1"/>
              <a:t>cp</a:t>
            </a:r>
            <a:r>
              <a:rPr lang="en-US" dirty="0"/>
              <a:t>, </a:t>
            </a:r>
            <a:r>
              <a:rPr lang="en-US" dirty="0" err="1"/>
              <a:t>wc</a:t>
            </a:r>
            <a:r>
              <a:rPr lang="en-US" dirty="0"/>
              <a:t> and od commands.</a:t>
            </a:r>
          </a:p>
          <a:p>
            <a:endParaRPr lang="en-US" dirty="0"/>
          </a:p>
        </p:txBody>
      </p:sp>
      <p:sp>
        <p:nvSpPr>
          <p:cNvPr id="5" name="Slide Number Placeholder 4"/>
          <p:cNvSpPr>
            <a:spLocks noGrp="1"/>
          </p:cNvSpPr>
          <p:nvPr>
            <p:ph type="sldNum" sz="quarter" idx="12"/>
          </p:nvPr>
        </p:nvSpPr>
        <p:spPr/>
        <p:txBody>
          <a:bodyPr/>
          <a:lstStyle/>
          <a:p>
            <a:fld id="{BDA81EBD-E76A-4F41-A446-2C36F17D92D6}" type="slidenum">
              <a:rPr lang="en-US" smtClean="0"/>
              <a:pPr/>
              <a:t>61</a:t>
            </a:fld>
            <a:endParaRPr lang="en-US"/>
          </a:p>
        </p:txBody>
      </p:sp>
      <p:sp>
        <p:nvSpPr>
          <p:cNvPr id="6" name="Footer Placeholder 5"/>
          <p:cNvSpPr>
            <a:spLocks noGrp="1"/>
          </p:cNvSpPr>
          <p:nvPr>
            <p:ph type="ftr" sz="quarter" idx="11"/>
          </p:nvPr>
        </p:nvSpPr>
        <p:spPr/>
        <p:txBody>
          <a:bodyPr/>
          <a:lstStyle/>
          <a:p>
            <a:r>
              <a:rPr lang="en-US" smtClean="0"/>
              <a:t>Dr Rekha B Venkatapur</a:t>
            </a:r>
            <a:endParaRPr lang="en-US"/>
          </a:p>
        </p:txBody>
      </p:sp>
    </p:spTree>
    <p:extLst>
      <p:ext uri="{BB962C8B-B14F-4D97-AF65-F5344CB8AC3E}">
        <p14:creationId xmlns:p14="http://schemas.microsoft.com/office/powerpoint/2010/main" xmlns="" val="299536731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487362"/>
          </a:xfrm>
        </p:spPr>
        <p:txBody>
          <a:bodyPr>
            <a:normAutofit fontScale="90000"/>
          </a:bodyPr>
          <a:lstStyle/>
          <a:p>
            <a:r>
              <a:rPr lang="en-US" b="1" dirty="0"/>
              <a:t>UNIX </a:t>
            </a:r>
            <a:r>
              <a:rPr lang="en-US" b="1" dirty="0" smtClean="0"/>
              <a:t>Files</a:t>
            </a:r>
            <a:endParaRPr lang="en-US" dirty="0"/>
          </a:p>
        </p:txBody>
      </p:sp>
      <p:sp>
        <p:nvSpPr>
          <p:cNvPr id="3" name="Content Placeholder 2"/>
          <p:cNvSpPr>
            <a:spLocks noGrp="1"/>
          </p:cNvSpPr>
          <p:nvPr>
            <p:ph idx="1"/>
          </p:nvPr>
        </p:nvSpPr>
        <p:spPr>
          <a:xfrm>
            <a:off x="38100" y="609600"/>
            <a:ext cx="9029700" cy="6172200"/>
          </a:xfrm>
        </p:spPr>
        <p:txBody>
          <a:bodyPr>
            <a:noAutofit/>
          </a:bodyPr>
          <a:lstStyle/>
          <a:p>
            <a:r>
              <a:rPr lang="en-US" sz="2800" b="1" dirty="0" smtClean="0"/>
              <a:t>Naming </a:t>
            </a:r>
            <a:r>
              <a:rPr lang="en-US" sz="2800" b="1" dirty="0"/>
              <a:t>Files</a:t>
            </a:r>
            <a:endParaRPr lang="en-US" sz="2000" dirty="0"/>
          </a:p>
          <a:p>
            <a:pPr lvl="0"/>
            <a:r>
              <a:rPr lang="en-US" sz="2400" dirty="0"/>
              <a:t>In  UNIX system, a filename can consist of up to </a:t>
            </a:r>
            <a:r>
              <a:rPr lang="en-US" sz="2400" b="1" dirty="0"/>
              <a:t>255 characters. </a:t>
            </a:r>
          </a:p>
          <a:p>
            <a:pPr lvl="0"/>
            <a:r>
              <a:rPr lang="en-US" sz="2400" dirty="0"/>
              <a:t>Files </a:t>
            </a:r>
            <a:r>
              <a:rPr lang="en-US" sz="2400" b="1" dirty="0"/>
              <a:t>may or may not have extensions </a:t>
            </a:r>
            <a:r>
              <a:rPr lang="en-US" sz="2400" dirty="0"/>
              <a:t>and can consist of practically any </a:t>
            </a:r>
            <a:r>
              <a:rPr lang="en-US" sz="2400" b="1" dirty="0"/>
              <a:t>ASCII character</a:t>
            </a:r>
            <a:r>
              <a:rPr lang="en-US" sz="2400" dirty="0"/>
              <a:t> except the </a:t>
            </a:r>
            <a:r>
              <a:rPr lang="en-US" sz="2400" b="1" dirty="0"/>
              <a:t>/ and the Null character</a:t>
            </a:r>
            <a:r>
              <a:rPr lang="en-US" sz="2400" dirty="0"/>
              <a:t>.</a:t>
            </a:r>
          </a:p>
          <a:p>
            <a:pPr lvl="0"/>
            <a:r>
              <a:rPr lang="en-US" sz="2400" dirty="0"/>
              <a:t> User is permitted to </a:t>
            </a:r>
            <a:r>
              <a:rPr lang="en-US" sz="2400" b="1" dirty="0"/>
              <a:t>use control characters or other nonprintable characters</a:t>
            </a:r>
            <a:r>
              <a:rPr lang="en-US" sz="2400" dirty="0"/>
              <a:t> in a filename. </a:t>
            </a:r>
            <a:r>
              <a:rPr lang="en-US" sz="2400" b="1" dirty="0"/>
              <a:t>-</a:t>
            </a:r>
            <a:r>
              <a:rPr lang="en-US" sz="2400" dirty="0"/>
              <a:t> avoid using these </a:t>
            </a:r>
            <a:r>
              <a:rPr lang="en-US" sz="2400" dirty="0" smtClean="0"/>
              <a:t>characters</a:t>
            </a:r>
            <a:endParaRPr lang="en-US" sz="2400" dirty="0"/>
          </a:p>
          <a:p>
            <a:pPr lvl="0"/>
            <a:r>
              <a:rPr lang="en-US" sz="2400" dirty="0"/>
              <a:t>It is recommended that only the following characters be used in filenames:</a:t>
            </a:r>
          </a:p>
          <a:p>
            <a:pPr lvl="1"/>
            <a:r>
              <a:rPr lang="en-US" sz="2000" dirty="0">
                <a:solidFill>
                  <a:srgbClr val="FF0000"/>
                </a:solidFill>
              </a:rPr>
              <a:t>Alphabets and </a:t>
            </a:r>
            <a:r>
              <a:rPr lang="en-US" sz="2000" dirty="0" smtClean="0">
                <a:solidFill>
                  <a:srgbClr val="FF0000"/>
                </a:solidFill>
              </a:rPr>
              <a:t>numerals, The </a:t>
            </a:r>
            <a:r>
              <a:rPr lang="en-US" sz="2000" dirty="0">
                <a:solidFill>
                  <a:srgbClr val="FF0000"/>
                </a:solidFill>
              </a:rPr>
              <a:t>period (.), hyphen (-) and underscore (_).</a:t>
            </a:r>
          </a:p>
          <a:p>
            <a:pPr lvl="0"/>
            <a:r>
              <a:rPr lang="en-US" sz="2400" dirty="0"/>
              <a:t>UNIX imposes no restrictions on the extension. In all cases, it is the application that imposes that restriction. </a:t>
            </a:r>
            <a:r>
              <a:rPr lang="en-US" sz="2400" dirty="0" err="1">
                <a:solidFill>
                  <a:srgbClr val="FF0000"/>
                </a:solidFill>
              </a:rPr>
              <a:t>Eg</a:t>
            </a:r>
            <a:r>
              <a:rPr lang="en-US" sz="2400" dirty="0">
                <a:solidFill>
                  <a:srgbClr val="FF0000"/>
                </a:solidFill>
              </a:rPr>
              <a:t>. A C Compiler expects C program filenames to end with .c, </a:t>
            </a:r>
          </a:p>
          <a:p>
            <a:pPr lvl="0"/>
            <a:r>
              <a:rPr lang="en-US" sz="2400" dirty="0"/>
              <a:t>A filename can also begin with or end with a </a:t>
            </a:r>
            <a:r>
              <a:rPr lang="en-US" sz="2400" dirty="0">
                <a:solidFill>
                  <a:srgbClr val="FF0000"/>
                </a:solidFill>
              </a:rPr>
              <a:t>dot</a:t>
            </a:r>
            <a:r>
              <a:rPr lang="en-US" sz="2400" dirty="0"/>
              <a:t>.</a:t>
            </a:r>
          </a:p>
          <a:p>
            <a:pPr lvl="0"/>
            <a:r>
              <a:rPr lang="en-US" sz="2400" dirty="0"/>
              <a:t>UNIX is </a:t>
            </a:r>
            <a:r>
              <a:rPr lang="en-US" sz="2400" b="1" dirty="0"/>
              <a:t>case sensitive</a:t>
            </a:r>
            <a:r>
              <a:rPr lang="en-US" sz="2400" dirty="0"/>
              <a:t>; chap01, Chap01 and CHAP01 are three different filenames that can coexist in the same directory</a:t>
            </a:r>
            <a:r>
              <a:rPr lang="en-US" sz="2400" dirty="0" smtClean="0"/>
              <a:t>.</a:t>
            </a:r>
            <a:endParaRPr lang="en-US" sz="2400" dirty="0"/>
          </a:p>
        </p:txBody>
      </p:sp>
      <p:sp>
        <p:nvSpPr>
          <p:cNvPr id="5" name="Slide Number Placeholder 4"/>
          <p:cNvSpPr>
            <a:spLocks noGrp="1"/>
          </p:cNvSpPr>
          <p:nvPr>
            <p:ph type="sldNum" sz="quarter" idx="12"/>
          </p:nvPr>
        </p:nvSpPr>
        <p:spPr/>
        <p:txBody>
          <a:bodyPr/>
          <a:lstStyle/>
          <a:p>
            <a:fld id="{BDA81EBD-E76A-4F41-A446-2C36F17D92D6}" type="slidenum">
              <a:rPr lang="en-US" smtClean="0"/>
              <a:pPr/>
              <a:t>62</a:t>
            </a:fld>
            <a:endParaRPr lang="en-US"/>
          </a:p>
        </p:txBody>
      </p:sp>
      <p:sp>
        <p:nvSpPr>
          <p:cNvPr id="6" name="Footer Placeholder 5"/>
          <p:cNvSpPr>
            <a:spLocks noGrp="1"/>
          </p:cNvSpPr>
          <p:nvPr>
            <p:ph type="ftr" sz="quarter" idx="11"/>
          </p:nvPr>
        </p:nvSpPr>
        <p:spPr/>
        <p:txBody>
          <a:bodyPr/>
          <a:lstStyle/>
          <a:p>
            <a:r>
              <a:rPr lang="en-US" smtClean="0"/>
              <a:t>Dr Rekha B Venkatapur</a:t>
            </a:r>
            <a:endParaRPr lang="en-US"/>
          </a:p>
        </p:txBody>
      </p:sp>
    </p:spTree>
    <p:extLst>
      <p:ext uri="{BB962C8B-B14F-4D97-AF65-F5344CB8AC3E}">
        <p14:creationId xmlns:p14="http://schemas.microsoft.com/office/powerpoint/2010/main" xmlns="" val="341639683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Basic File types / Categories</a:t>
            </a:r>
            <a:r>
              <a:rPr lang="en-US" dirty="0"/>
              <a:t/>
            </a:r>
            <a:br>
              <a:rPr lang="en-US" dirty="0"/>
            </a:br>
            <a:endParaRPr lang="en-US" dirty="0"/>
          </a:p>
        </p:txBody>
      </p:sp>
      <p:sp>
        <p:nvSpPr>
          <p:cNvPr id="3" name="Content Placeholder 2"/>
          <p:cNvSpPr>
            <a:spLocks noGrp="1"/>
          </p:cNvSpPr>
          <p:nvPr>
            <p:ph idx="1"/>
          </p:nvPr>
        </p:nvSpPr>
        <p:spPr/>
        <p:txBody>
          <a:bodyPr/>
          <a:lstStyle/>
          <a:p>
            <a:pPr marL="514350" lvl="0" indent="-514350">
              <a:buFont typeface="+mj-lt"/>
              <a:buAutoNum type="arabicPeriod"/>
            </a:pPr>
            <a:r>
              <a:rPr lang="en-US" dirty="0" smtClean="0"/>
              <a:t>Ordinary </a:t>
            </a:r>
            <a:r>
              <a:rPr lang="en-US" dirty="0"/>
              <a:t>File</a:t>
            </a:r>
          </a:p>
          <a:p>
            <a:pPr marL="514350" lvl="0" indent="-514350">
              <a:buFont typeface="+mj-lt"/>
              <a:buAutoNum type="arabicPeriod"/>
            </a:pPr>
            <a:r>
              <a:rPr lang="en-US" dirty="0"/>
              <a:t>Directory File</a:t>
            </a:r>
          </a:p>
          <a:p>
            <a:pPr marL="514350" lvl="0" indent="-514350">
              <a:buFont typeface="+mj-lt"/>
              <a:buAutoNum type="arabicPeriod"/>
            </a:pPr>
            <a:r>
              <a:rPr lang="en-US" dirty="0"/>
              <a:t>Device File </a:t>
            </a:r>
          </a:p>
          <a:p>
            <a:pPr marL="0" indent="0">
              <a:buNone/>
            </a:pPr>
            <a:endParaRPr lang="en-US" dirty="0"/>
          </a:p>
        </p:txBody>
      </p:sp>
      <p:sp>
        <p:nvSpPr>
          <p:cNvPr id="5" name="Slide Number Placeholder 4"/>
          <p:cNvSpPr>
            <a:spLocks noGrp="1"/>
          </p:cNvSpPr>
          <p:nvPr>
            <p:ph type="sldNum" sz="quarter" idx="12"/>
          </p:nvPr>
        </p:nvSpPr>
        <p:spPr/>
        <p:txBody>
          <a:bodyPr/>
          <a:lstStyle/>
          <a:p>
            <a:fld id="{BDA81EBD-E76A-4F41-A446-2C36F17D92D6}" type="slidenum">
              <a:rPr lang="en-US" smtClean="0"/>
              <a:pPr/>
              <a:t>63</a:t>
            </a:fld>
            <a:endParaRPr lang="en-US"/>
          </a:p>
        </p:txBody>
      </p:sp>
      <p:sp>
        <p:nvSpPr>
          <p:cNvPr id="6" name="Footer Placeholder 5"/>
          <p:cNvSpPr>
            <a:spLocks noGrp="1"/>
          </p:cNvSpPr>
          <p:nvPr>
            <p:ph type="ftr" sz="quarter" idx="11"/>
          </p:nvPr>
        </p:nvSpPr>
        <p:spPr/>
        <p:txBody>
          <a:bodyPr/>
          <a:lstStyle/>
          <a:p>
            <a:r>
              <a:rPr lang="en-US" smtClean="0"/>
              <a:t>Dr Rekha B Venkatapur</a:t>
            </a:r>
            <a:endParaRPr lang="en-US"/>
          </a:p>
        </p:txBody>
      </p:sp>
    </p:spTree>
    <p:extLst>
      <p:ext uri="{BB962C8B-B14F-4D97-AF65-F5344CB8AC3E}">
        <p14:creationId xmlns:p14="http://schemas.microsoft.com/office/powerpoint/2010/main" xmlns="" val="113629166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lvl="0"/>
            <a:r>
              <a:rPr lang="en-US" dirty="0"/>
              <a:t>Ordinary </a:t>
            </a:r>
            <a:r>
              <a:rPr lang="en-US" dirty="0" smtClean="0"/>
              <a:t>(Regular) File</a:t>
            </a:r>
            <a:r>
              <a:rPr lang="en-US" dirty="0"/>
              <a:t/>
            </a:r>
            <a:br>
              <a:rPr lang="en-US" dirty="0"/>
            </a:br>
            <a:endParaRPr lang="en-US" dirty="0"/>
          </a:p>
        </p:txBody>
      </p:sp>
      <p:sp>
        <p:nvSpPr>
          <p:cNvPr id="3" name="Content Placeholder 2"/>
          <p:cNvSpPr>
            <a:spLocks noGrp="1"/>
          </p:cNvSpPr>
          <p:nvPr>
            <p:ph idx="1"/>
          </p:nvPr>
        </p:nvSpPr>
        <p:spPr>
          <a:xfrm>
            <a:off x="76200" y="838200"/>
            <a:ext cx="8686800" cy="5715000"/>
          </a:xfrm>
        </p:spPr>
        <p:txBody>
          <a:bodyPr>
            <a:noAutofit/>
          </a:bodyPr>
          <a:lstStyle/>
          <a:p>
            <a:pPr lvl="0"/>
            <a:r>
              <a:rPr lang="en-US" sz="2800" dirty="0" smtClean="0"/>
              <a:t>This </a:t>
            </a:r>
            <a:r>
              <a:rPr lang="en-US" sz="2800" dirty="0"/>
              <a:t>is the most common or regular file type. It contains as stream of characters. An ordinary file can be either a text file or a binary file.</a:t>
            </a:r>
          </a:p>
          <a:p>
            <a:r>
              <a:rPr lang="en-US" sz="2800" u="sng" dirty="0"/>
              <a:t>A </a:t>
            </a:r>
            <a:r>
              <a:rPr lang="en-US" sz="2800" b="1" u="sng" dirty="0"/>
              <a:t>text file</a:t>
            </a:r>
            <a:r>
              <a:rPr lang="en-US" sz="2800" u="sng" dirty="0"/>
              <a:t> </a:t>
            </a:r>
            <a:r>
              <a:rPr lang="en-US" sz="2800" dirty="0"/>
              <a:t>–</a:t>
            </a:r>
          </a:p>
          <a:p>
            <a:pPr lvl="1"/>
            <a:r>
              <a:rPr lang="en-US" sz="2400" dirty="0"/>
              <a:t>Contains printable characters, User can view and edit them. </a:t>
            </a:r>
          </a:p>
          <a:p>
            <a:pPr lvl="1"/>
            <a:r>
              <a:rPr lang="en-US" sz="2400" dirty="0"/>
              <a:t>All C and Java program sources, shell scripts are text files. </a:t>
            </a:r>
          </a:p>
          <a:p>
            <a:pPr lvl="1"/>
            <a:r>
              <a:rPr lang="en-US" sz="2400" dirty="0"/>
              <a:t>Every line of a text file is terminated with the </a:t>
            </a:r>
            <a:r>
              <a:rPr lang="en-US" sz="2400" i="1" dirty="0"/>
              <a:t>newline</a:t>
            </a:r>
            <a:r>
              <a:rPr lang="en-US" sz="2400" dirty="0"/>
              <a:t> character [Enter Key]. </a:t>
            </a:r>
          </a:p>
          <a:p>
            <a:r>
              <a:rPr lang="en-US" sz="2800" u="sng" dirty="0"/>
              <a:t>A </a:t>
            </a:r>
            <a:r>
              <a:rPr lang="en-US" sz="2800" b="1" u="sng" dirty="0"/>
              <a:t>binary file</a:t>
            </a:r>
            <a:r>
              <a:rPr lang="en-US" sz="2800" dirty="0"/>
              <a:t>-</a:t>
            </a:r>
          </a:p>
          <a:p>
            <a:pPr lvl="1"/>
            <a:r>
              <a:rPr lang="en-US" sz="2400" dirty="0"/>
              <a:t>Contains both printable and nonprintable characters that cover the entire ASCII range. </a:t>
            </a:r>
          </a:p>
          <a:p>
            <a:pPr lvl="1"/>
            <a:r>
              <a:rPr lang="en-US" sz="2400" dirty="0"/>
              <a:t>UNIX commands are binary files. Picture, video, object codes are binary files.</a:t>
            </a:r>
          </a:p>
          <a:p>
            <a:pPr marL="0" indent="0">
              <a:buNone/>
            </a:pPr>
            <a:endParaRPr lang="en-US" sz="2800" dirty="0"/>
          </a:p>
        </p:txBody>
      </p:sp>
      <p:sp>
        <p:nvSpPr>
          <p:cNvPr id="5" name="Slide Number Placeholder 4"/>
          <p:cNvSpPr>
            <a:spLocks noGrp="1"/>
          </p:cNvSpPr>
          <p:nvPr>
            <p:ph type="sldNum" sz="quarter" idx="12"/>
          </p:nvPr>
        </p:nvSpPr>
        <p:spPr/>
        <p:txBody>
          <a:bodyPr/>
          <a:lstStyle/>
          <a:p>
            <a:fld id="{BDA81EBD-E76A-4F41-A446-2C36F17D92D6}" type="slidenum">
              <a:rPr lang="en-US" smtClean="0"/>
              <a:pPr/>
              <a:t>64</a:t>
            </a:fld>
            <a:endParaRPr lang="en-US"/>
          </a:p>
        </p:txBody>
      </p:sp>
      <p:sp>
        <p:nvSpPr>
          <p:cNvPr id="6" name="Footer Placeholder 5"/>
          <p:cNvSpPr>
            <a:spLocks noGrp="1"/>
          </p:cNvSpPr>
          <p:nvPr>
            <p:ph type="ftr" sz="quarter" idx="11"/>
          </p:nvPr>
        </p:nvSpPr>
        <p:spPr/>
        <p:txBody>
          <a:bodyPr/>
          <a:lstStyle/>
          <a:p>
            <a:r>
              <a:rPr lang="en-US" smtClean="0"/>
              <a:t>Dr Rekha B Venkatapur</a:t>
            </a:r>
            <a:endParaRPr lang="en-US"/>
          </a:p>
        </p:txBody>
      </p:sp>
    </p:spTree>
    <p:extLst>
      <p:ext uri="{BB962C8B-B14F-4D97-AF65-F5344CB8AC3E}">
        <p14:creationId xmlns:p14="http://schemas.microsoft.com/office/powerpoint/2010/main" xmlns="" val="284291426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63562"/>
          </a:xfrm>
        </p:spPr>
        <p:txBody>
          <a:bodyPr>
            <a:normAutofit fontScale="90000"/>
          </a:bodyPr>
          <a:lstStyle/>
          <a:p>
            <a:r>
              <a:rPr lang="en-US" b="1" dirty="0"/>
              <a:t>Directory </a:t>
            </a:r>
            <a:r>
              <a:rPr lang="en-US" b="1" dirty="0" smtClean="0"/>
              <a:t>File</a:t>
            </a:r>
            <a:endParaRPr lang="en-US" dirty="0"/>
          </a:p>
        </p:txBody>
      </p:sp>
      <p:sp>
        <p:nvSpPr>
          <p:cNvPr id="3" name="Content Placeholder 2"/>
          <p:cNvSpPr>
            <a:spLocks noGrp="1"/>
          </p:cNvSpPr>
          <p:nvPr>
            <p:ph idx="1"/>
          </p:nvPr>
        </p:nvSpPr>
        <p:spPr>
          <a:xfrm>
            <a:off x="76200" y="914400"/>
            <a:ext cx="8915400" cy="5715000"/>
          </a:xfrm>
        </p:spPr>
        <p:txBody>
          <a:bodyPr>
            <a:noAutofit/>
          </a:bodyPr>
          <a:lstStyle/>
          <a:p>
            <a:pPr lvl="0"/>
            <a:r>
              <a:rPr lang="en-US" dirty="0" smtClean="0"/>
              <a:t>Directory </a:t>
            </a:r>
            <a:r>
              <a:rPr lang="en-US" dirty="0"/>
              <a:t>file contains </a:t>
            </a:r>
            <a:r>
              <a:rPr lang="en-US" b="1" dirty="0"/>
              <a:t>no data</a:t>
            </a:r>
            <a:r>
              <a:rPr lang="en-US" dirty="0"/>
              <a:t>, but keeps details of the </a:t>
            </a:r>
            <a:r>
              <a:rPr lang="en-US" b="1" dirty="0"/>
              <a:t>files and subdirectories </a:t>
            </a:r>
            <a:r>
              <a:rPr lang="en-US" dirty="0"/>
              <a:t>that it contains. </a:t>
            </a:r>
          </a:p>
          <a:p>
            <a:pPr lvl="0"/>
            <a:r>
              <a:rPr lang="en-US" dirty="0"/>
              <a:t>Contains </a:t>
            </a:r>
            <a:r>
              <a:rPr lang="en-US" b="1" dirty="0"/>
              <a:t>one entry </a:t>
            </a:r>
            <a:r>
              <a:rPr lang="en-US" dirty="0"/>
              <a:t>for every file and subdirectory that it houses. </a:t>
            </a:r>
          </a:p>
          <a:p>
            <a:pPr lvl="0"/>
            <a:r>
              <a:rPr lang="en-US" dirty="0"/>
              <a:t>Each entry has </a:t>
            </a:r>
            <a:r>
              <a:rPr lang="en-US" b="1" dirty="0"/>
              <a:t>two components </a:t>
            </a:r>
            <a:r>
              <a:rPr lang="en-US" dirty="0"/>
              <a:t>namely, the </a:t>
            </a:r>
            <a:r>
              <a:rPr lang="en-US" b="1" dirty="0"/>
              <a:t>filename and a unique identification number </a:t>
            </a:r>
            <a:r>
              <a:rPr lang="en-US" dirty="0"/>
              <a:t>of the file or directory (called the </a:t>
            </a:r>
            <a:r>
              <a:rPr lang="en-US" i="1" dirty="0" err="1"/>
              <a:t>inode</a:t>
            </a:r>
            <a:r>
              <a:rPr lang="en-US" i="1" dirty="0"/>
              <a:t> number).</a:t>
            </a:r>
            <a:r>
              <a:rPr lang="en-US" dirty="0"/>
              <a:t> </a:t>
            </a:r>
          </a:p>
          <a:p>
            <a:pPr lvl="0"/>
            <a:r>
              <a:rPr lang="en-US" dirty="0"/>
              <a:t>When user </a:t>
            </a:r>
            <a:r>
              <a:rPr lang="en-US" b="1" dirty="0"/>
              <a:t>creates or removes a file</a:t>
            </a:r>
            <a:r>
              <a:rPr lang="en-US" dirty="0"/>
              <a:t>, the kernel automatically updates its corresponding directory by adding or removing the entry (filename and </a:t>
            </a:r>
            <a:r>
              <a:rPr lang="en-US" dirty="0" err="1"/>
              <a:t>inode</a:t>
            </a:r>
            <a:r>
              <a:rPr lang="en-US" dirty="0"/>
              <a:t> number) associated with the file.</a:t>
            </a:r>
          </a:p>
          <a:p>
            <a:endParaRPr lang="en-US" dirty="0"/>
          </a:p>
        </p:txBody>
      </p:sp>
      <p:sp>
        <p:nvSpPr>
          <p:cNvPr id="5" name="Slide Number Placeholder 4"/>
          <p:cNvSpPr>
            <a:spLocks noGrp="1"/>
          </p:cNvSpPr>
          <p:nvPr>
            <p:ph type="sldNum" sz="quarter" idx="12"/>
          </p:nvPr>
        </p:nvSpPr>
        <p:spPr/>
        <p:txBody>
          <a:bodyPr/>
          <a:lstStyle/>
          <a:p>
            <a:fld id="{BDA81EBD-E76A-4F41-A446-2C36F17D92D6}" type="slidenum">
              <a:rPr lang="en-US" smtClean="0"/>
              <a:pPr/>
              <a:t>65</a:t>
            </a:fld>
            <a:endParaRPr lang="en-US"/>
          </a:p>
        </p:txBody>
      </p:sp>
      <p:sp>
        <p:nvSpPr>
          <p:cNvPr id="6" name="Footer Placeholder 5"/>
          <p:cNvSpPr>
            <a:spLocks noGrp="1"/>
          </p:cNvSpPr>
          <p:nvPr>
            <p:ph type="ftr" sz="quarter" idx="11"/>
          </p:nvPr>
        </p:nvSpPr>
        <p:spPr/>
        <p:txBody>
          <a:bodyPr/>
          <a:lstStyle/>
          <a:p>
            <a:r>
              <a:rPr lang="en-US" smtClean="0"/>
              <a:t>Dr Rekha B Venkatapur</a:t>
            </a:r>
            <a:endParaRPr lang="en-US"/>
          </a:p>
        </p:txBody>
      </p:sp>
    </p:spTree>
    <p:extLst>
      <p:ext uri="{BB962C8B-B14F-4D97-AF65-F5344CB8AC3E}">
        <p14:creationId xmlns:p14="http://schemas.microsoft.com/office/powerpoint/2010/main" xmlns="" val="218573006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Device </a:t>
            </a:r>
            <a:r>
              <a:rPr lang="en-US" b="1" dirty="0" smtClean="0"/>
              <a:t>File</a:t>
            </a:r>
            <a:endParaRPr lang="en-US" dirty="0"/>
          </a:p>
        </p:txBody>
      </p:sp>
      <p:sp>
        <p:nvSpPr>
          <p:cNvPr id="3" name="Content Placeholder 2"/>
          <p:cNvSpPr>
            <a:spLocks noGrp="1"/>
          </p:cNvSpPr>
          <p:nvPr>
            <p:ph idx="1"/>
          </p:nvPr>
        </p:nvSpPr>
        <p:spPr/>
        <p:txBody>
          <a:bodyPr>
            <a:normAutofit fontScale="85000" lnSpcReduction="20000"/>
          </a:bodyPr>
          <a:lstStyle/>
          <a:p>
            <a:pPr lvl="0" algn="just"/>
            <a:r>
              <a:rPr lang="en-US" dirty="0" smtClean="0"/>
              <a:t>All </a:t>
            </a:r>
            <a:r>
              <a:rPr lang="en-US" dirty="0"/>
              <a:t>the operations on the devices are performed by </a:t>
            </a:r>
            <a:r>
              <a:rPr lang="en-US" b="1" dirty="0"/>
              <a:t>reading or writing </a:t>
            </a:r>
            <a:r>
              <a:rPr lang="en-US" dirty="0"/>
              <a:t>the file representing the device.</a:t>
            </a:r>
          </a:p>
          <a:p>
            <a:pPr lvl="0" algn="just"/>
            <a:r>
              <a:rPr lang="en-US" b="1" dirty="0"/>
              <a:t>Advantage</a:t>
            </a:r>
            <a:r>
              <a:rPr lang="en-US" dirty="0"/>
              <a:t> - devices are treated as </a:t>
            </a:r>
            <a:r>
              <a:rPr lang="en-US" b="1" dirty="0"/>
              <a:t>files</a:t>
            </a:r>
            <a:r>
              <a:rPr lang="en-US" dirty="0"/>
              <a:t> ; some of the </a:t>
            </a:r>
            <a:r>
              <a:rPr lang="en-US" b="1" dirty="0"/>
              <a:t>commands used to access an ordinary file </a:t>
            </a:r>
            <a:r>
              <a:rPr lang="en-US" dirty="0"/>
              <a:t>can be used with device files as well.</a:t>
            </a:r>
          </a:p>
          <a:p>
            <a:pPr lvl="0" algn="just"/>
            <a:r>
              <a:rPr lang="en-US" dirty="0"/>
              <a:t> Device filenames are found in a single directory structure, </a:t>
            </a:r>
            <a:r>
              <a:rPr lang="en-US" b="1" dirty="0"/>
              <a:t>/dev. </a:t>
            </a:r>
          </a:p>
          <a:p>
            <a:pPr lvl="0" algn="just"/>
            <a:r>
              <a:rPr lang="en-US" dirty="0"/>
              <a:t>A device file is </a:t>
            </a:r>
            <a:r>
              <a:rPr lang="en-US" b="1" dirty="0"/>
              <a:t>not really a stream of characters</a:t>
            </a:r>
            <a:r>
              <a:rPr lang="en-US" dirty="0"/>
              <a:t>. It is the </a:t>
            </a:r>
            <a:r>
              <a:rPr lang="en-US" b="1" dirty="0"/>
              <a:t>attributes</a:t>
            </a:r>
            <a:r>
              <a:rPr lang="en-US" dirty="0"/>
              <a:t> of the file that entirely govern the operation of the device. </a:t>
            </a:r>
          </a:p>
          <a:p>
            <a:pPr lvl="0" algn="just"/>
            <a:r>
              <a:rPr lang="en-US" dirty="0"/>
              <a:t>The </a:t>
            </a:r>
            <a:r>
              <a:rPr lang="en-US" b="1" dirty="0"/>
              <a:t>kernel identifies </a:t>
            </a:r>
            <a:r>
              <a:rPr lang="en-US" dirty="0"/>
              <a:t>a device from its attributes and uses them to operate the device.</a:t>
            </a:r>
          </a:p>
          <a:p>
            <a:pPr algn="just"/>
            <a:endParaRPr lang="en-US" dirty="0"/>
          </a:p>
        </p:txBody>
      </p:sp>
      <p:sp>
        <p:nvSpPr>
          <p:cNvPr id="5" name="Slide Number Placeholder 4"/>
          <p:cNvSpPr>
            <a:spLocks noGrp="1"/>
          </p:cNvSpPr>
          <p:nvPr>
            <p:ph type="sldNum" sz="quarter" idx="12"/>
          </p:nvPr>
        </p:nvSpPr>
        <p:spPr/>
        <p:txBody>
          <a:bodyPr/>
          <a:lstStyle/>
          <a:p>
            <a:fld id="{BDA81EBD-E76A-4F41-A446-2C36F17D92D6}" type="slidenum">
              <a:rPr lang="en-US" smtClean="0"/>
              <a:pPr/>
              <a:t>66</a:t>
            </a:fld>
            <a:endParaRPr lang="en-US"/>
          </a:p>
        </p:txBody>
      </p:sp>
      <p:sp>
        <p:nvSpPr>
          <p:cNvPr id="6" name="Footer Placeholder 5"/>
          <p:cNvSpPr>
            <a:spLocks noGrp="1"/>
          </p:cNvSpPr>
          <p:nvPr>
            <p:ph type="ftr" sz="quarter" idx="11"/>
          </p:nvPr>
        </p:nvSpPr>
        <p:spPr/>
        <p:txBody>
          <a:bodyPr/>
          <a:lstStyle/>
          <a:p>
            <a:r>
              <a:rPr lang="en-US" smtClean="0"/>
              <a:t>Dr Rekha B Venkatapur</a:t>
            </a:r>
            <a:endParaRPr lang="en-US"/>
          </a:p>
        </p:txBody>
      </p:sp>
    </p:spTree>
    <p:extLst>
      <p:ext uri="{BB962C8B-B14F-4D97-AF65-F5344CB8AC3E}">
        <p14:creationId xmlns:p14="http://schemas.microsoft.com/office/powerpoint/2010/main" xmlns="" val="153609676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87362"/>
          </a:xfrm>
        </p:spPr>
        <p:txBody>
          <a:bodyPr>
            <a:normAutofit fontScale="90000"/>
          </a:bodyPr>
          <a:lstStyle/>
          <a:p>
            <a:r>
              <a:rPr lang="en-US" sz="4000" dirty="0"/>
              <a:t>Organization of files</a:t>
            </a:r>
          </a:p>
        </p:txBody>
      </p:sp>
      <p:sp>
        <p:nvSpPr>
          <p:cNvPr id="5" name="Slide Number Placeholder 4"/>
          <p:cNvSpPr>
            <a:spLocks noGrp="1"/>
          </p:cNvSpPr>
          <p:nvPr>
            <p:ph type="sldNum" sz="quarter" idx="12"/>
          </p:nvPr>
        </p:nvSpPr>
        <p:spPr/>
        <p:txBody>
          <a:bodyPr/>
          <a:lstStyle/>
          <a:p>
            <a:fld id="{BDA81EBD-E76A-4F41-A446-2C36F17D92D6}" type="slidenum">
              <a:rPr lang="en-US" smtClean="0"/>
              <a:pPr/>
              <a:t>67</a:t>
            </a:fld>
            <a:endParaRPr lang="en-US"/>
          </a:p>
        </p:txBody>
      </p:sp>
      <p:pic>
        <p:nvPicPr>
          <p:cNvPr id="1026" name="Picture 2"/>
          <p:cNvPicPr>
            <a:picLocks noGrp="1" noChangeAspect="1" noChangeArrowheads="1"/>
          </p:cNvPicPr>
          <p:nvPr>
            <p:ph idx="1"/>
          </p:nvPr>
        </p:nvPicPr>
        <p:blipFill>
          <a:blip r:embed="rId2">
            <a:extLst>
              <a:ext uri="{28A0092B-C50C-407E-A947-70E740481C1C}">
                <a14:useLocalDpi xmlns:a14="http://schemas.microsoft.com/office/drawing/2010/main" xmlns="" val="0"/>
              </a:ext>
            </a:extLst>
          </a:blip>
          <a:srcRect/>
          <a:stretch>
            <a:fillRect/>
          </a:stretch>
        </p:blipFill>
        <p:spPr bwMode="auto">
          <a:xfrm>
            <a:off x="-9525" y="762000"/>
            <a:ext cx="9144000" cy="5638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7" name="Footer Placeholder 6"/>
          <p:cNvSpPr>
            <a:spLocks noGrp="1"/>
          </p:cNvSpPr>
          <p:nvPr>
            <p:ph type="ftr" sz="quarter" idx="11"/>
          </p:nvPr>
        </p:nvSpPr>
        <p:spPr/>
        <p:txBody>
          <a:bodyPr/>
          <a:lstStyle/>
          <a:p>
            <a:r>
              <a:rPr lang="en-US" smtClean="0"/>
              <a:t>Dr Rekha B Venkatapur</a:t>
            </a:r>
            <a:endParaRPr lang="en-US"/>
          </a:p>
        </p:txBody>
      </p:sp>
    </p:spTree>
    <p:extLst>
      <p:ext uri="{BB962C8B-B14F-4D97-AF65-F5344CB8AC3E}">
        <p14:creationId xmlns:p14="http://schemas.microsoft.com/office/powerpoint/2010/main" xmlns="" val="211518306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87362"/>
          </a:xfrm>
        </p:spPr>
        <p:txBody>
          <a:bodyPr>
            <a:normAutofit fontScale="90000"/>
          </a:bodyPr>
          <a:lstStyle/>
          <a:p>
            <a:r>
              <a:rPr lang="en-US" b="1" dirty="0"/>
              <a:t>Standard </a:t>
            </a:r>
            <a:r>
              <a:rPr lang="en-US" b="1" dirty="0" smtClean="0"/>
              <a:t>Directories</a:t>
            </a:r>
            <a:endParaRPr lang="en-US" dirty="0"/>
          </a:p>
        </p:txBody>
      </p:sp>
      <p:sp>
        <p:nvSpPr>
          <p:cNvPr id="3" name="Content Placeholder 2"/>
          <p:cNvSpPr>
            <a:spLocks noGrp="1"/>
          </p:cNvSpPr>
          <p:nvPr>
            <p:ph idx="1"/>
          </p:nvPr>
        </p:nvSpPr>
        <p:spPr>
          <a:xfrm>
            <a:off x="381000" y="838200"/>
            <a:ext cx="8610600" cy="6019800"/>
          </a:xfrm>
        </p:spPr>
        <p:txBody>
          <a:bodyPr>
            <a:noAutofit/>
          </a:bodyPr>
          <a:lstStyle/>
          <a:p>
            <a:pPr algn="just"/>
            <a:r>
              <a:rPr lang="en-US" sz="2000" dirty="0" smtClean="0"/>
              <a:t>The </a:t>
            </a:r>
            <a:r>
              <a:rPr lang="en-US" sz="2000" dirty="0"/>
              <a:t>following system files (i.e. directories) are present in most Unix file systems:</a:t>
            </a:r>
          </a:p>
          <a:p>
            <a:pPr algn="just"/>
            <a:r>
              <a:rPr lang="en-US" sz="2000" b="1" dirty="0"/>
              <a:t> </a:t>
            </a:r>
            <a:r>
              <a:rPr lang="en-US" sz="2000" b="1" dirty="0" smtClean="0"/>
              <a:t>/ </a:t>
            </a:r>
            <a:r>
              <a:rPr lang="en-US" sz="2000" b="1" dirty="0"/>
              <a:t>(root directory) </a:t>
            </a:r>
            <a:r>
              <a:rPr lang="en-US" sz="2000" dirty="0"/>
              <a:t>- contains the directories needed at top level of File system</a:t>
            </a:r>
          </a:p>
          <a:p>
            <a:pPr algn="just"/>
            <a:r>
              <a:rPr lang="en-US" sz="2000" dirty="0"/>
              <a:t> </a:t>
            </a:r>
            <a:r>
              <a:rPr lang="en-US" sz="2000" b="1" i="1" dirty="0"/>
              <a:t>/bin</a:t>
            </a:r>
            <a:r>
              <a:rPr lang="en-US" sz="2000" dirty="0"/>
              <a:t> - short for binaries, this is the directory where many commonly used   </a:t>
            </a:r>
            <a:r>
              <a:rPr lang="en-US" sz="2000" dirty="0" smtClean="0"/>
              <a:t>  </a:t>
            </a:r>
          </a:p>
          <a:p>
            <a:pPr marL="0" indent="0" algn="just">
              <a:buNone/>
            </a:pPr>
            <a:r>
              <a:rPr lang="en-US" sz="2000" dirty="0"/>
              <a:t> </a:t>
            </a:r>
            <a:r>
              <a:rPr lang="en-US" sz="2000" dirty="0" smtClean="0"/>
              <a:t>	   executable </a:t>
            </a:r>
            <a:r>
              <a:rPr lang="en-US" sz="2000" dirty="0"/>
              <a:t>commands reside</a:t>
            </a:r>
          </a:p>
          <a:p>
            <a:pPr algn="just"/>
            <a:r>
              <a:rPr lang="en-US" sz="2000" b="1" i="1" dirty="0"/>
              <a:t>/</a:t>
            </a:r>
            <a:r>
              <a:rPr lang="en-US" sz="2000" b="1" i="1" dirty="0" err="1"/>
              <a:t>dev</a:t>
            </a:r>
            <a:r>
              <a:rPr lang="en-US" sz="2000" dirty="0"/>
              <a:t> - contains device specific files i.e. device drivers, peripheral h/w </a:t>
            </a:r>
            <a:r>
              <a:rPr lang="en-US" sz="2000" dirty="0" smtClean="0"/>
              <a:t>            </a:t>
            </a:r>
            <a:r>
              <a:rPr lang="en-US" sz="2000" dirty="0"/>
              <a:t>devices </a:t>
            </a:r>
          </a:p>
          <a:p>
            <a:pPr algn="just"/>
            <a:r>
              <a:rPr lang="en-US" sz="2000" b="1" i="1" dirty="0"/>
              <a:t>/</a:t>
            </a:r>
            <a:r>
              <a:rPr lang="en-US" sz="2000" b="1" i="1" dirty="0" err="1"/>
              <a:t>etc</a:t>
            </a:r>
            <a:r>
              <a:rPr lang="en-US" sz="2000" dirty="0"/>
              <a:t> - contains system configuration files</a:t>
            </a:r>
          </a:p>
          <a:p>
            <a:pPr algn="just"/>
            <a:r>
              <a:rPr lang="en-US" sz="2000" b="1" i="1" dirty="0"/>
              <a:t>/home</a:t>
            </a:r>
            <a:r>
              <a:rPr lang="en-US" sz="2000" dirty="0"/>
              <a:t> - contains user directories and files; Home directories of common </a:t>
            </a:r>
            <a:r>
              <a:rPr lang="en-US" sz="2000" dirty="0" smtClean="0"/>
              <a:t>       	         users</a:t>
            </a:r>
            <a:endParaRPr lang="en-US" sz="2000" dirty="0"/>
          </a:p>
          <a:p>
            <a:pPr algn="just"/>
            <a:r>
              <a:rPr lang="en-US" sz="2000" b="1" i="1" dirty="0"/>
              <a:t>/lib</a:t>
            </a:r>
            <a:r>
              <a:rPr lang="en-US" sz="2000" dirty="0"/>
              <a:t> - contains all library files needed for users and system</a:t>
            </a:r>
          </a:p>
          <a:p>
            <a:pPr algn="just"/>
            <a:r>
              <a:rPr lang="en-US" sz="2000" b="1" i="1" dirty="0"/>
              <a:t>/</a:t>
            </a:r>
            <a:r>
              <a:rPr lang="en-US" sz="2000" b="1" i="1" dirty="0" err="1"/>
              <a:t>tmp</a:t>
            </a:r>
            <a:r>
              <a:rPr lang="en-US" sz="2000" dirty="0"/>
              <a:t> -contains temp space for use by system, cleaned during reboot.</a:t>
            </a:r>
          </a:p>
          <a:p>
            <a:pPr algn="just"/>
            <a:r>
              <a:rPr lang="en-US" sz="2000" b="1" i="1" dirty="0"/>
              <a:t>/</a:t>
            </a:r>
            <a:r>
              <a:rPr lang="en-US" sz="2000" b="1" i="1" dirty="0" err="1"/>
              <a:t>usr</a:t>
            </a:r>
            <a:r>
              <a:rPr lang="en-US" sz="2000" dirty="0"/>
              <a:t> - contains programs, library and documentation (user related data)</a:t>
            </a:r>
          </a:p>
          <a:p>
            <a:pPr algn="just"/>
            <a:r>
              <a:rPr lang="en-US" sz="2000" b="1" i="1" dirty="0"/>
              <a:t>/</a:t>
            </a:r>
            <a:r>
              <a:rPr lang="en-US" sz="2000" b="1" i="1" dirty="0" err="1"/>
              <a:t>sbin</a:t>
            </a:r>
            <a:r>
              <a:rPr lang="en-US" sz="2000" dirty="0"/>
              <a:t> - system binary files reside here. If there is no </a:t>
            </a:r>
            <a:r>
              <a:rPr lang="en-US" sz="2000" dirty="0" err="1"/>
              <a:t>sbin</a:t>
            </a:r>
            <a:r>
              <a:rPr lang="en-US" sz="2000" dirty="0"/>
              <a:t> directory on your </a:t>
            </a:r>
            <a:r>
              <a:rPr lang="en-US" sz="2000" dirty="0" smtClean="0"/>
              <a:t> 	    	  system</a:t>
            </a:r>
            <a:r>
              <a:rPr lang="en-US" sz="2000" dirty="0"/>
              <a:t>, these files most likely reside in </a:t>
            </a:r>
            <a:r>
              <a:rPr lang="en-US" sz="2000" dirty="0" err="1"/>
              <a:t>etc</a:t>
            </a:r>
            <a:endParaRPr lang="en-US" sz="2000" dirty="0"/>
          </a:p>
          <a:p>
            <a:pPr algn="just"/>
            <a:r>
              <a:rPr lang="en-US" sz="2000" b="1" dirty="0"/>
              <a:t>/</a:t>
            </a:r>
            <a:r>
              <a:rPr lang="en-US" sz="2000" b="1" dirty="0" err="1"/>
              <a:t>var</a:t>
            </a:r>
            <a:r>
              <a:rPr lang="en-US" sz="2000" b="1" dirty="0"/>
              <a:t> </a:t>
            </a:r>
            <a:r>
              <a:rPr lang="en-US" sz="2000" dirty="0"/>
              <a:t>– Contains storage space for log files, mail queue, print spooler </a:t>
            </a:r>
          </a:p>
          <a:p>
            <a:pPr algn="just"/>
            <a:endParaRPr lang="en-US" sz="2000" dirty="0"/>
          </a:p>
        </p:txBody>
      </p:sp>
      <p:sp>
        <p:nvSpPr>
          <p:cNvPr id="5" name="Slide Number Placeholder 4"/>
          <p:cNvSpPr>
            <a:spLocks noGrp="1"/>
          </p:cNvSpPr>
          <p:nvPr>
            <p:ph type="sldNum" sz="quarter" idx="12"/>
          </p:nvPr>
        </p:nvSpPr>
        <p:spPr/>
        <p:txBody>
          <a:bodyPr/>
          <a:lstStyle/>
          <a:p>
            <a:fld id="{BDA81EBD-E76A-4F41-A446-2C36F17D92D6}" type="slidenum">
              <a:rPr lang="en-US" smtClean="0"/>
              <a:pPr/>
              <a:t>68</a:t>
            </a:fld>
            <a:endParaRPr lang="en-US"/>
          </a:p>
        </p:txBody>
      </p:sp>
      <p:sp>
        <p:nvSpPr>
          <p:cNvPr id="6" name="Footer Placeholder 5"/>
          <p:cNvSpPr>
            <a:spLocks noGrp="1"/>
          </p:cNvSpPr>
          <p:nvPr>
            <p:ph type="ftr" sz="quarter" idx="11"/>
          </p:nvPr>
        </p:nvSpPr>
        <p:spPr/>
        <p:txBody>
          <a:bodyPr/>
          <a:lstStyle/>
          <a:p>
            <a:r>
              <a:rPr lang="en-US" smtClean="0"/>
              <a:t>Dr Rekha B Venkatapur</a:t>
            </a:r>
            <a:endParaRPr lang="en-US"/>
          </a:p>
        </p:txBody>
      </p:sp>
    </p:spTree>
    <p:extLst>
      <p:ext uri="{BB962C8B-B14F-4D97-AF65-F5344CB8AC3E}">
        <p14:creationId xmlns:p14="http://schemas.microsoft.com/office/powerpoint/2010/main" xmlns="" val="351369881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63562"/>
          </a:xfrm>
        </p:spPr>
        <p:txBody>
          <a:bodyPr>
            <a:normAutofit fontScale="90000"/>
          </a:bodyPr>
          <a:lstStyle/>
          <a:p>
            <a:r>
              <a:rPr lang="en-US" b="1" dirty="0"/>
              <a:t>Parent Child </a:t>
            </a:r>
            <a:r>
              <a:rPr lang="en-US" b="1" dirty="0" smtClean="0"/>
              <a:t>relationship</a:t>
            </a:r>
            <a:endParaRPr lang="en-US" dirty="0"/>
          </a:p>
        </p:txBody>
      </p:sp>
      <p:sp>
        <p:nvSpPr>
          <p:cNvPr id="3" name="Content Placeholder 2"/>
          <p:cNvSpPr>
            <a:spLocks noGrp="1"/>
          </p:cNvSpPr>
          <p:nvPr>
            <p:ph idx="1"/>
          </p:nvPr>
        </p:nvSpPr>
        <p:spPr>
          <a:xfrm>
            <a:off x="304800" y="838200"/>
            <a:ext cx="8610600" cy="5867400"/>
          </a:xfrm>
        </p:spPr>
        <p:txBody>
          <a:bodyPr>
            <a:noAutofit/>
          </a:bodyPr>
          <a:lstStyle/>
          <a:p>
            <a:pPr lvl="0" algn="just"/>
            <a:r>
              <a:rPr lang="en-US" sz="2400" dirty="0" smtClean="0"/>
              <a:t>All </a:t>
            </a:r>
            <a:r>
              <a:rPr lang="en-US" sz="2400" dirty="0"/>
              <a:t>files on a Unix system are </a:t>
            </a:r>
            <a:r>
              <a:rPr lang="en-US" sz="2400" b="1" dirty="0"/>
              <a:t>related</a:t>
            </a:r>
            <a:r>
              <a:rPr lang="en-US" sz="2400" dirty="0"/>
              <a:t> to one another. </a:t>
            </a:r>
          </a:p>
          <a:p>
            <a:pPr lvl="0" algn="just"/>
            <a:r>
              <a:rPr lang="en-US" sz="2400" dirty="0"/>
              <a:t>That is, files also have a parent-child existence. </a:t>
            </a:r>
            <a:endParaRPr lang="en-US" sz="2400" dirty="0" smtClean="0"/>
          </a:p>
          <a:p>
            <a:pPr lvl="0" algn="just"/>
            <a:r>
              <a:rPr lang="en-US" sz="2400" dirty="0" smtClean="0"/>
              <a:t>Thus</a:t>
            </a:r>
            <a:r>
              <a:rPr lang="en-US" sz="2400" dirty="0"/>
              <a:t>, all files (except one) share a </a:t>
            </a:r>
            <a:r>
              <a:rPr lang="en-US" sz="2400" b="1" dirty="0"/>
              <a:t>common</a:t>
            </a:r>
            <a:r>
              <a:rPr lang="en-US" sz="2400" dirty="0"/>
              <a:t> parental link, the top-most file (i.e. /) being the </a:t>
            </a:r>
            <a:r>
              <a:rPr lang="en-US" sz="2400" dirty="0" smtClean="0"/>
              <a:t>exception</a:t>
            </a:r>
            <a:r>
              <a:rPr lang="en-US" sz="2400" dirty="0"/>
              <a:t> </a:t>
            </a:r>
            <a:r>
              <a:rPr lang="en-US" sz="2400" dirty="0" smtClean="0"/>
              <a:t>is called root.</a:t>
            </a:r>
            <a:endParaRPr lang="en-US" sz="2400" dirty="0"/>
          </a:p>
          <a:p>
            <a:pPr marL="0" indent="0" algn="just">
              <a:buNone/>
            </a:pPr>
            <a:r>
              <a:rPr lang="en-US" sz="2400" dirty="0" smtClean="0"/>
              <a:t>     </a:t>
            </a:r>
            <a:r>
              <a:rPr lang="en-US" sz="2400" dirty="0" smtClean="0">
                <a:solidFill>
                  <a:srgbClr val="FF0000"/>
                </a:solidFill>
              </a:rPr>
              <a:t>Ex</a:t>
            </a:r>
            <a:r>
              <a:rPr lang="en-US" sz="2400" dirty="0">
                <a:solidFill>
                  <a:srgbClr val="FF0000"/>
                </a:solidFill>
              </a:rPr>
              <a:t>. </a:t>
            </a:r>
            <a:r>
              <a:rPr lang="en-US" sz="2400" dirty="0" err="1">
                <a:solidFill>
                  <a:srgbClr val="FF0000"/>
                </a:solidFill>
              </a:rPr>
              <a:t>pwd</a:t>
            </a:r>
            <a:r>
              <a:rPr lang="en-US" sz="2400" dirty="0">
                <a:solidFill>
                  <a:srgbClr val="FF0000"/>
                </a:solidFill>
              </a:rPr>
              <a:t> is the child of bin; bin in turn is the child of / (i.e. root)</a:t>
            </a:r>
          </a:p>
          <a:p>
            <a:pPr lvl="0" algn="just"/>
            <a:r>
              <a:rPr lang="en-US" sz="2400" dirty="0"/>
              <a:t>Directories are organized in tree structure called file system. </a:t>
            </a:r>
          </a:p>
          <a:p>
            <a:pPr lvl="0" algn="just"/>
            <a:r>
              <a:rPr lang="en-US" sz="2400" dirty="0"/>
              <a:t>Root directory has all the subdirectories of the system under it.</a:t>
            </a:r>
          </a:p>
          <a:p>
            <a:pPr lvl="0" algn="just"/>
            <a:r>
              <a:rPr lang="en-US" sz="2400" dirty="0"/>
              <a:t>For instance, bin and </a:t>
            </a:r>
            <a:r>
              <a:rPr lang="en-US" sz="2400" dirty="0" err="1"/>
              <a:t>usr</a:t>
            </a:r>
            <a:r>
              <a:rPr lang="en-US" sz="2400" dirty="0"/>
              <a:t> are two directories under root.</a:t>
            </a:r>
          </a:p>
          <a:p>
            <a:pPr lvl="0" algn="just"/>
            <a:r>
              <a:rPr lang="en-US" sz="2400" b="1" dirty="0"/>
              <a:t>Every file, apart from root</a:t>
            </a:r>
            <a:r>
              <a:rPr lang="en-US" sz="2400" dirty="0"/>
              <a:t>, must have a parent, and it should be  possible to trace the ultimate parentage of a file or root.</a:t>
            </a:r>
          </a:p>
          <a:p>
            <a:pPr lvl="0" algn="just"/>
            <a:r>
              <a:rPr lang="en-US" sz="2400" dirty="0" smtClean="0"/>
              <a:t>In these </a:t>
            </a:r>
            <a:r>
              <a:rPr lang="en-US" sz="2400" dirty="0"/>
              <a:t>parent-child relationships the parent is always a directory. </a:t>
            </a:r>
          </a:p>
        </p:txBody>
      </p:sp>
      <p:sp>
        <p:nvSpPr>
          <p:cNvPr id="5" name="Slide Number Placeholder 4"/>
          <p:cNvSpPr>
            <a:spLocks noGrp="1"/>
          </p:cNvSpPr>
          <p:nvPr>
            <p:ph type="sldNum" sz="quarter" idx="12"/>
          </p:nvPr>
        </p:nvSpPr>
        <p:spPr/>
        <p:txBody>
          <a:bodyPr/>
          <a:lstStyle/>
          <a:p>
            <a:fld id="{BDA81EBD-E76A-4F41-A446-2C36F17D92D6}" type="slidenum">
              <a:rPr lang="en-US" smtClean="0"/>
              <a:pPr/>
              <a:t>69</a:t>
            </a:fld>
            <a:endParaRPr lang="en-US"/>
          </a:p>
        </p:txBody>
      </p:sp>
      <p:sp>
        <p:nvSpPr>
          <p:cNvPr id="6" name="Footer Placeholder 5"/>
          <p:cNvSpPr>
            <a:spLocks noGrp="1"/>
          </p:cNvSpPr>
          <p:nvPr>
            <p:ph type="ftr" sz="quarter" idx="11"/>
          </p:nvPr>
        </p:nvSpPr>
        <p:spPr/>
        <p:txBody>
          <a:bodyPr/>
          <a:lstStyle/>
          <a:p>
            <a:r>
              <a:rPr lang="en-US" smtClean="0"/>
              <a:t>Dr Rekha B Venkatapur</a:t>
            </a:r>
            <a:endParaRPr lang="en-US"/>
          </a:p>
        </p:txBody>
      </p:sp>
    </p:spTree>
    <p:extLst>
      <p:ext uri="{BB962C8B-B14F-4D97-AF65-F5344CB8AC3E}">
        <p14:creationId xmlns:p14="http://schemas.microsoft.com/office/powerpoint/2010/main" xmlns="" val="13875864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0"/>
            <a:ext cx="8458200" cy="1143000"/>
          </a:xfrm>
        </p:spPr>
        <p:txBody>
          <a:bodyPr>
            <a:normAutofit fontScale="90000"/>
          </a:bodyPr>
          <a:lstStyle/>
          <a:p>
            <a:r>
              <a:rPr lang="en-US" dirty="0" smtClean="0">
                <a:solidFill>
                  <a:schemeClr val="accent1">
                    <a:lumMod val="75000"/>
                  </a:schemeClr>
                </a:solidFill>
              </a:rPr>
              <a:t>Operating System as Resource Manager.</a:t>
            </a:r>
            <a:endParaRPr lang="en-US" dirty="0">
              <a:solidFill>
                <a:schemeClr val="accent1">
                  <a:lumMod val="75000"/>
                </a:schemeClr>
              </a:solidFill>
            </a:endParaRPr>
          </a:p>
        </p:txBody>
      </p:sp>
      <p:sp>
        <p:nvSpPr>
          <p:cNvPr id="3" name="Content Placeholder 2"/>
          <p:cNvSpPr>
            <a:spLocks noGrp="1"/>
          </p:cNvSpPr>
          <p:nvPr>
            <p:ph idx="1"/>
          </p:nvPr>
        </p:nvSpPr>
        <p:spPr>
          <a:xfrm>
            <a:off x="0" y="1295400"/>
            <a:ext cx="4119824" cy="5181600"/>
          </a:xfrm>
        </p:spPr>
        <p:txBody>
          <a:bodyPr>
            <a:normAutofit fontScale="92500" lnSpcReduction="10000"/>
          </a:bodyPr>
          <a:lstStyle/>
          <a:p>
            <a:pPr algn="just"/>
            <a:r>
              <a:rPr lang="en-US" dirty="0"/>
              <a:t>An operating system (OS) is a </a:t>
            </a:r>
            <a:r>
              <a:rPr lang="en-US" b="1" dirty="0"/>
              <a:t>resource manager</a:t>
            </a:r>
            <a:r>
              <a:rPr lang="en-US" b="1" dirty="0" smtClean="0"/>
              <a:t>.</a:t>
            </a:r>
          </a:p>
          <a:p>
            <a:pPr algn="just"/>
            <a:r>
              <a:rPr lang="en-US" dirty="0" smtClean="0"/>
              <a:t>It </a:t>
            </a:r>
            <a:r>
              <a:rPr lang="en-US" dirty="0"/>
              <a:t>takes the form of a </a:t>
            </a:r>
            <a:r>
              <a:rPr lang="en-US" b="1" dirty="0"/>
              <a:t>set of </a:t>
            </a:r>
            <a:r>
              <a:rPr lang="en-US" b="1" dirty="0" smtClean="0"/>
              <a:t>software routines </a:t>
            </a:r>
            <a:r>
              <a:rPr lang="en-US" dirty="0"/>
              <a:t>that allow users and application programs to access system resources </a:t>
            </a:r>
            <a:r>
              <a:rPr lang="en-US" dirty="0" smtClean="0"/>
              <a:t>in </a:t>
            </a:r>
            <a:r>
              <a:rPr lang="en-US" dirty="0"/>
              <a:t>a </a:t>
            </a:r>
            <a:r>
              <a:rPr lang="en-US" b="1" dirty="0"/>
              <a:t>safe, efficient </a:t>
            </a:r>
            <a:r>
              <a:rPr lang="en-US" dirty="0"/>
              <a:t>and </a:t>
            </a:r>
            <a:r>
              <a:rPr lang="en-US" b="1" dirty="0"/>
              <a:t>abstract </a:t>
            </a:r>
            <a:r>
              <a:rPr lang="en-US" dirty="0"/>
              <a:t>way.</a:t>
            </a:r>
          </a:p>
        </p:txBody>
      </p:sp>
      <p:pic>
        <p:nvPicPr>
          <p:cNvPr id="1026" name="Picture 2" descr="What is an Operating System - OS? Webopedia Definition"/>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4119824" y="1295401"/>
            <a:ext cx="5024176" cy="3810000"/>
          </a:xfrm>
          <a:prstGeom prst="rect">
            <a:avLst/>
          </a:prstGeom>
          <a:noFill/>
          <a:extLst>
            <a:ext uri="{909E8E84-426E-40DD-AFC4-6F175D3DCCD1}">
              <a14:hiddenFill xmlns:a14="http://schemas.microsoft.com/office/drawing/2010/main" xmlns="">
                <a:solidFill>
                  <a:srgbClr val="FFFFFF"/>
                </a:solidFill>
              </a14:hiddenFill>
            </a:ext>
          </a:extLst>
        </p:spPr>
      </p:pic>
      <p:sp>
        <p:nvSpPr>
          <p:cNvPr id="10" name="Footer Placeholder 9"/>
          <p:cNvSpPr>
            <a:spLocks noGrp="1"/>
          </p:cNvSpPr>
          <p:nvPr>
            <p:ph type="ftr" sz="quarter" idx="11"/>
          </p:nvPr>
        </p:nvSpPr>
        <p:spPr/>
        <p:txBody>
          <a:bodyPr/>
          <a:lstStyle/>
          <a:p>
            <a:r>
              <a:rPr lang="en-US" b="1" smtClean="0"/>
              <a:t>Dr Rekha B Venkatapur</a:t>
            </a:r>
            <a:endParaRPr lang="en-US" b="1" dirty="0"/>
          </a:p>
        </p:txBody>
      </p:sp>
      <p:sp>
        <p:nvSpPr>
          <p:cNvPr id="11" name="Slide Number Placeholder 10"/>
          <p:cNvSpPr>
            <a:spLocks noGrp="1"/>
          </p:cNvSpPr>
          <p:nvPr>
            <p:ph type="sldNum" sz="quarter" idx="12"/>
          </p:nvPr>
        </p:nvSpPr>
        <p:spPr/>
        <p:txBody>
          <a:bodyPr/>
          <a:lstStyle/>
          <a:p>
            <a:fld id="{BDA81EBD-E76A-4F41-A446-2C36F17D92D6}" type="slidenum">
              <a:rPr lang="en-US" smtClean="0"/>
              <a:pPr/>
              <a:t>7</a:t>
            </a:fld>
            <a:endParaRPr lang="en-US"/>
          </a:p>
        </p:txBody>
      </p:sp>
    </p:spTree>
    <p:extLst>
      <p:ext uri="{BB962C8B-B14F-4D97-AF65-F5344CB8AC3E}">
        <p14:creationId xmlns:p14="http://schemas.microsoft.com/office/powerpoint/2010/main" xmlns="" val="1458830682"/>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en-US" b="1" dirty="0"/>
              <a:t>Hidden </a:t>
            </a:r>
            <a:r>
              <a:rPr lang="en-US" b="1" dirty="0" smtClean="0"/>
              <a:t>Files</a:t>
            </a:r>
            <a:endParaRPr lang="en-US" dirty="0"/>
          </a:p>
        </p:txBody>
      </p:sp>
      <p:sp>
        <p:nvSpPr>
          <p:cNvPr id="3" name="Content Placeholder 2"/>
          <p:cNvSpPr>
            <a:spLocks noGrp="1"/>
          </p:cNvSpPr>
          <p:nvPr>
            <p:ph idx="1"/>
          </p:nvPr>
        </p:nvSpPr>
        <p:spPr/>
        <p:txBody>
          <a:bodyPr>
            <a:normAutofit fontScale="92500" lnSpcReduction="10000"/>
          </a:bodyPr>
          <a:lstStyle/>
          <a:p>
            <a:pPr lvl="0"/>
            <a:r>
              <a:rPr lang="en-US" b="1" dirty="0" smtClean="0"/>
              <a:t>Invisible</a:t>
            </a:r>
            <a:r>
              <a:rPr lang="en-US" dirty="0" smtClean="0"/>
              <a:t> </a:t>
            </a:r>
            <a:r>
              <a:rPr lang="en-US" dirty="0"/>
              <a:t>file is the one in which first character is either a . (dot/period Character)</a:t>
            </a:r>
          </a:p>
          <a:p>
            <a:pPr lvl="0"/>
            <a:r>
              <a:rPr lang="en-US" dirty="0"/>
              <a:t>Configuration information is stored in these files by Shell</a:t>
            </a:r>
          </a:p>
          <a:p>
            <a:pPr marL="0" indent="0">
              <a:buNone/>
            </a:pPr>
            <a:r>
              <a:rPr lang="en-US" dirty="0"/>
              <a:t>	Examples </a:t>
            </a:r>
          </a:p>
          <a:p>
            <a:r>
              <a:rPr lang="en-US" dirty="0"/>
              <a:t>	.</a:t>
            </a:r>
            <a:r>
              <a:rPr lang="en-US" sz="3000" dirty="0"/>
              <a:t>profile – The Borne Shell (</a:t>
            </a:r>
            <a:r>
              <a:rPr lang="en-US" sz="3000" dirty="0" err="1"/>
              <a:t>sh</a:t>
            </a:r>
            <a:r>
              <a:rPr lang="en-US" sz="3000" dirty="0"/>
              <a:t>) initialization script</a:t>
            </a:r>
          </a:p>
          <a:p>
            <a:r>
              <a:rPr lang="en-US" sz="3000" dirty="0"/>
              <a:t>   	.</a:t>
            </a:r>
            <a:r>
              <a:rPr lang="en-US" sz="3000" dirty="0" err="1"/>
              <a:t>kshrc</a:t>
            </a:r>
            <a:r>
              <a:rPr lang="en-US" sz="3000" dirty="0"/>
              <a:t> – The k Shell (</a:t>
            </a:r>
            <a:r>
              <a:rPr lang="en-US" sz="3000" dirty="0" err="1"/>
              <a:t>ksh</a:t>
            </a:r>
            <a:r>
              <a:rPr lang="en-US" sz="3000" dirty="0"/>
              <a:t>) initialization script</a:t>
            </a:r>
          </a:p>
          <a:p>
            <a:r>
              <a:rPr lang="en-US" sz="3000" dirty="0"/>
              <a:t>     	.</a:t>
            </a:r>
            <a:r>
              <a:rPr lang="en-US" sz="3000" dirty="0" err="1"/>
              <a:t>cshrc</a:t>
            </a:r>
            <a:r>
              <a:rPr lang="en-US" sz="3000" dirty="0"/>
              <a:t> – The C Shell (</a:t>
            </a:r>
            <a:r>
              <a:rPr lang="en-US" sz="3000" dirty="0" err="1"/>
              <a:t>csh</a:t>
            </a:r>
            <a:r>
              <a:rPr lang="en-US" sz="3000" dirty="0"/>
              <a:t>) initialization script</a:t>
            </a:r>
          </a:p>
          <a:p>
            <a:r>
              <a:rPr lang="en-US" sz="3000" dirty="0"/>
              <a:t>     	.</a:t>
            </a:r>
            <a:r>
              <a:rPr lang="en-US" sz="3000" dirty="0" err="1"/>
              <a:t>rhosts</a:t>
            </a:r>
            <a:r>
              <a:rPr lang="en-US" sz="3000" dirty="0"/>
              <a:t>- Remote shell configuration files</a:t>
            </a:r>
          </a:p>
          <a:p>
            <a:endParaRPr lang="en-US" sz="3000" dirty="0"/>
          </a:p>
        </p:txBody>
      </p:sp>
      <p:sp>
        <p:nvSpPr>
          <p:cNvPr id="5" name="Slide Number Placeholder 4"/>
          <p:cNvSpPr>
            <a:spLocks noGrp="1"/>
          </p:cNvSpPr>
          <p:nvPr>
            <p:ph type="sldNum" sz="quarter" idx="12"/>
          </p:nvPr>
        </p:nvSpPr>
        <p:spPr/>
        <p:txBody>
          <a:bodyPr/>
          <a:lstStyle/>
          <a:p>
            <a:fld id="{BDA81EBD-E76A-4F41-A446-2C36F17D92D6}" type="slidenum">
              <a:rPr lang="en-US" smtClean="0"/>
              <a:pPr/>
              <a:t>70</a:t>
            </a:fld>
            <a:endParaRPr lang="en-US"/>
          </a:p>
        </p:txBody>
      </p:sp>
      <p:sp>
        <p:nvSpPr>
          <p:cNvPr id="6" name="Footer Placeholder 5"/>
          <p:cNvSpPr>
            <a:spLocks noGrp="1"/>
          </p:cNvSpPr>
          <p:nvPr>
            <p:ph type="ftr" sz="quarter" idx="11"/>
          </p:nvPr>
        </p:nvSpPr>
        <p:spPr/>
        <p:txBody>
          <a:bodyPr/>
          <a:lstStyle/>
          <a:p>
            <a:r>
              <a:rPr lang="en-US" smtClean="0"/>
              <a:t>Dr Rekha B Venkatapur</a:t>
            </a:r>
            <a:endParaRPr lang="en-US"/>
          </a:p>
        </p:txBody>
      </p:sp>
    </p:spTree>
    <p:extLst>
      <p:ext uri="{BB962C8B-B14F-4D97-AF65-F5344CB8AC3E}">
        <p14:creationId xmlns:p14="http://schemas.microsoft.com/office/powerpoint/2010/main" xmlns="" val="290732883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txBody>
          <a:bodyPr>
            <a:normAutofit fontScale="90000"/>
          </a:bodyPr>
          <a:lstStyle/>
          <a:p>
            <a:r>
              <a:rPr lang="en-US" b="1" dirty="0"/>
              <a:t>Home </a:t>
            </a:r>
            <a:r>
              <a:rPr lang="en-US" b="1" dirty="0" smtClean="0"/>
              <a:t>directory &amp; HOME Variable</a:t>
            </a:r>
            <a:r>
              <a:rPr lang="en-US" dirty="0"/>
              <a:t/>
            </a:r>
            <a:br>
              <a:rPr lang="en-US" dirty="0"/>
            </a:br>
            <a:endParaRPr lang="en-US" dirty="0"/>
          </a:p>
        </p:txBody>
      </p:sp>
      <p:sp>
        <p:nvSpPr>
          <p:cNvPr id="3" name="Content Placeholder 2"/>
          <p:cNvSpPr>
            <a:spLocks noGrp="1"/>
          </p:cNvSpPr>
          <p:nvPr>
            <p:ph idx="1"/>
          </p:nvPr>
        </p:nvSpPr>
        <p:spPr>
          <a:xfrm>
            <a:off x="304800" y="838200"/>
            <a:ext cx="8534400" cy="5257800"/>
          </a:xfrm>
        </p:spPr>
        <p:txBody>
          <a:bodyPr>
            <a:noAutofit/>
          </a:bodyPr>
          <a:lstStyle/>
          <a:p>
            <a:pPr lvl="0"/>
            <a:r>
              <a:rPr lang="en-US" sz="2400" dirty="0"/>
              <a:t>When user logs in, he/she will be placed in directory called home directory (in example </a:t>
            </a:r>
            <a:r>
              <a:rPr lang="en-US" sz="2400" dirty="0" err="1"/>
              <a:t>kumar</a:t>
            </a:r>
            <a:r>
              <a:rPr lang="en-US" sz="2400" dirty="0"/>
              <a:t>)</a:t>
            </a:r>
          </a:p>
          <a:p>
            <a:pPr lvl="0"/>
            <a:r>
              <a:rPr lang="en-US" sz="2400" dirty="0"/>
              <a:t>Home directory is created when user login account is created. </a:t>
            </a:r>
          </a:p>
          <a:p>
            <a:pPr marL="0" indent="0">
              <a:buNone/>
            </a:pPr>
            <a:r>
              <a:rPr lang="en-US" sz="2400" b="1" dirty="0" smtClean="0">
                <a:solidFill>
                  <a:srgbClr val="FF0000"/>
                </a:solidFill>
              </a:rPr>
              <a:t>Ex</a:t>
            </a:r>
            <a:r>
              <a:rPr lang="en-US" sz="2400" b="1" dirty="0">
                <a:solidFill>
                  <a:srgbClr val="FF0000"/>
                </a:solidFill>
              </a:rPr>
              <a:t>. </a:t>
            </a:r>
          </a:p>
          <a:p>
            <a:pPr marL="0" indent="0">
              <a:buNone/>
            </a:pPr>
            <a:r>
              <a:rPr lang="en-US" sz="2400" b="1" dirty="0">
                <a:solidFill>
                  <a:srgbClr val="FF0000"/>
                </a:solidFill>
              </a:rPr>
              <a:t>	/home/</a:t>
            </a:r>
            <a:r>
              <a:rPr lang="en-US" sz="2400" b="1" dirty="0" err="1">
                <a:solidFill>
                  <a:srgbClr val="FF0000"/>
                </a:solidFill>
              </a:rPr>
              <a:t>kumar</a:t>
            </a:r>
            <a:r>
              <a:rPr lang="en-US" sz="2400" b="1" dirty="0">
                <a:solidFill>
                  <a:srgbClr val="FF0000"/>
                </a:solidFill>
              </a:rPr>
              <a:t> </a:t>
            </a:r>
          </a:p>
          <a:p>
            <a:r>
              <a:rPr lang="en-US" sz="2400" b="1" dirty="0" smtClean="0"/>
              <a:t>HOME </a:t>
            </a:r>
            <a:r>
              <a:rPr lang="en-US" sz="2400" b="1" dirty="0"/>
              <a:t>Variable</a:t>
            </a:r>
            <a:endParaRPr lang="en-US" sz="2400" dirty="0"/>
          </a:p>
          <a:p>
            <a:pPr lvl="0"/>
            <a:r>
              <a:rPr lang="en-US" sz="2400" dirty="0"/>
              <a:t>A shell variable HOME indicates home directory of current user</a:t>
            </a:r>
          </a:p>
          <a:p>
            <a:pPr lvl="0"/>
            <a:r>
              <a:rPr lang="en-US" sz="2400" dirty="0"/>
              <a:t>This variable is set for user by admin in /</a:t>
            </a:r>
            <a:r>
              <a:rPr lang="en-US" sz="2400" dirty="0" err="1"/>
              <a:t>etc</a:t>
            </a:r>
            <a:r>
              <a:rPr lang="en-US" sz="2400" dirty="0"/>
              <a:t>/</a:t>
            </a:r>
            <a:r>
              <a:rPr lang="en-US" sz="2400" dirty="0" err="1"/>
              <a:t>passwd</a:t>
            </a:r>
            <a:r>
              <a:rPr lang="en-US" sz="2400" dirty="0"/>
              <a:t> </a:t>
            </a:r>
          </a:p>
          <a:p>
            <a:pPr marL="0" indent="0">
              <a:buNone/>
            </a:pPr>
            <a:r>
              <a:rPr lang="en-US" sz="2400" dirty="0">
                <a:solidFill>
                  <a:srgbClr val="FF0000"/>
                </a:solidFill>
              </a:rPr>
              <a:t>            </a:t>
            </a:r>
            <a:r>
              <a:rPr lang="en-US" sz="2400" b="1" dirty="0" err="1">
                <a:solidFill>
                  <a:srgbClr val="FF0000"/>
                </a:solidFill>
              </a:rPr>
              <a:t>Ex.$echo</a:t>
            </a:r>
            <a:r>
              <a:rPr lang="en-US" sz="2400" b="1" dirty="0">
                <a:solidFill>
                  <a:srgbClr val="FF0000"/>
                </a:solidFill>
              </a:rPr>
              <a:t>  $HOME</a:t>
            </a:r>
            <a:endParaRPr lang="en-US" sz="2400" dirty="0">
              <a:solidFill>
                <a:srgbClr val="FF0000"/>
              </a:solidFill>
            </a:endParaRPr>
          </a:p>
          <a:p>
            <a:pPr marL="0" indent="0">
              <a:buNone/>
            </a:pPr>
            <a:r>
              <a:rPr lang="en-US" sz="2400" b="1" dirty="0">
                <a:solidFill>
                  <a:srgbClr val="FF0000"/>
                </a:solidFill>
              </a:rPr>
              <a:t>            /home/</a:t>
            </a:r>
            <a:r>
              <a:rPr lang="en-US" sz="2400" b="1" dirty="0" err="1">
                <a:solidFill>
                  <a:srgbClr val="FF0000"/>
                </a:solidFill>
              </a:rPr>
              <a:t>kumar</a:t>
            </a:r>
            <a:r>
              <a:rPr lang="en-US" sz="2400" b="1" dirty="0">
                <a:solidFill>
                  <a:srgbClr val="FF0000"/>
                </a:solidFill>
              </a:rPr>
              <a:t> </a:t>
            </a:r>
            <a:endParaRPr lang="en-US" sz="2400" dirty="0">
              <a:solidFill>
                <a:srgbClr val="FF0000"/>
              </a:solidFill>
            </a:endParaRPr>
          </a:p>
          <a:p>
            <a:r>
              <a:rPr lang="en-US" sz="2400" b="1" dirty="0"/>
              <a:t> </a:t>
            </a:r>
            <a:r>
              <a:rPr lang="en-US" sz="2400" dirty="0" smtClean="0"/>
              <a:t>Here </a:t>
            </a:r>
            <a:r>
              <a:rPr lang="en-US" sz="2400" dirty="0"/>
              <a:t>absolute path name is shown (starting from /) subsequent /s indicate directories</a:t>
            </a:r>
          </a:p>
          <a:p>
            <a:endParaRPr lang="en-US" sz="2400" dirty="0"/>
          </a:p>
        </p:txBody>
      </p:sp>
      <p:sp>
        <p:nvSpPr>
          <p:cNvPr id="5" name="Slide Number Placeholder 4"/>
          <p:cNvSpPr>
            <a:spLocks noGrp="1"/>
          </p:cNvSpPr>
          <p:nvPr>
            <p:ph type="sldNum" sz="quarter" idx="12"/>
          </p:nvPr>
        </p:nvSpPr>
        <p:spPr/>
        <p:txBody>
          <a:bodyPr/>
          <a:lstStyle/>
          <a:p>
            <a:fld id="{BDA81EBD-E76A-4F41-A446-2C36F17D92D6}" type="slidenum">
              <a:rPr lang="en-US" smtClean="0"/>
              <a:pPr/>
              <a:t>71</a:t>
            </a:fld>
            <a:endParaRPr lang="en-US"/>
          </a:p>
        </p:txBody>
      </p:sp>
      <p:sp>
        <p:nvSpPr>
          <p:cNvPr id="6" name="Footer Placeholder 5"/>
          <p:cNvSpPr>
            <a:spLocks noGrp="1"/>
          </p:cNvSpPr>
          <p:nvPr>
            <p:ph type="ftr" sz="quarter" idx="11"/>
          </p:nvPr>
        </p:nvSpPr>
        <p:spPr/>
        <p:txBody>
          <a:bodyPr/>
          <a:lstStyle/>
          <a:p>
            <a:r>
              <a:rPr lang="en-US" smtClean="0"/>
              <a:t>Dr Rekha B Venkatapur</a:t>
            </a:r>
            <a:endParaRPr lang="en-US"/>
          </a:p>
        </p:txBody>
      </p:sp>
    </p:spTree>
    <p:extLst>
      <p:ext uri="{BB962C8B-B14F-4D97-AF65-F5344CB8AC3E}">
        <p14:creationId xmlns:p14="http://schemas.microsoft.com/office/powerpoint/2010/main" xmlns="" val="389624840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63562"/>
          </a:xfrm>
        </p:spPr>
        <p:txBody>
          <a:bodyPr>
            <a:normAutofit fontScale="90000"/>
          </a:bodyPr>
          <a:lstStyle/>
          <a:p>
            <a:r>
              <a:rPr lang="en-US" b="1" dirty="0"/>
              <a:t>Reaching required </a:t>
            </a:r>
            <a:r>
              <a:rPr lang="en-US" b="1" dirty="0" smtClean="0"/>
              <a:t>Files</a:t>
            </a:r>
            <a:endParaRPr lang="en-US" dirty="0"/>
          </a:p>
        </p:txBody>
      </p:sp>
      <p:sp>
        <p:nvSpPr>
          <p:cNvPr id="3" name="Content Placeholder 2"/>
          <p:cNvSpPr>
            <a:spLocks noGrp="1"/>
          </p:cNvSpPr>
          <p:nvPr>
            <p:ph idx="1"/>
          </p:nvPr>
        </p:nvSpPr>
        <p:spPr>
          <a:xfrm>
            <a:off x="152400" y="762000"/>
            <a:ext cx="8610600" cy="5562600"/>
          </a:xfrm>
        </p:spPr>
        <p:txBody>
          <a:bodyPr>
            <a:noAutofit/>
          </a:bodyPr>
          <a:lstStyle/>
          <a:p>
            <a:pPr marL="0" indent="0">
              <a:buNone/>
            </a:pPr>
            <a:endParaRPr lang="en-US" sz="2800" dirty="0"/>
          </a:p>
          <a:p>
            <a:r>
              <a:rPr lang="en-US" sz="2800" dirty="0"/>
              <a:t>The system goes through the following steps in order to determine which program to execute:</a:t>
            </a:r>
          </a:p>
          <a:p>
            <a:pPr marL="400050" lvl="1" indent="0">
              <a:buNone/>
            </a:pPr>
            <a:r>
              <a:rPr lang="en-US" sz="2400" dirty="0" smtClean="0"/>
              <a:t>1</a:t>
            </a:r>
            <a:r>
              <a:rPr lang="en-US" sz="2400" dirty="0"/>
              <a:t>. Built in commands (such as cd and history) are executed within the shell.</a:t>
            </a:r>
          </a:p>
          <a:p>
            <a:pPr marL="400050" lvl="1" indent="0">
              <a:buNone/>
            </a:pPr>
            <a:r>
              <a:rPr lang="en-US" sz="2400" dirty="0"/>
              <a:t>2. If an absolute path name (such as /bin/</a:t>
            </a:r>
            <a:r>
              <a:rPr lang="en-US" sz="2400" dirty="0" err="1"/>
              <a:t>ls</a:t>
            </a:r>
            <a:r>
              <a:rPr lang="en-US" sz="2400" dirty="0"/>
              <a:t>) or a relative path name (such as ./</a:t>
            </a:r>
            <a:r>
              <a:rPr lang="en-US" sz="2400" dirty="0" err="1"/>
              <a:t>myprog</a:t>
            </a:r>
            <a:r>
              <a:rPr lang="en-US" sz="2400" dirty="0"/>
              <a:t>),   the system executes the program from the specified directory.</a:t>
            </a:r>
          </a:p>
          <a:p>
            <a:pPr marL="400050" lvl="1" indent="0">
              <a:buNone/>
            </a:pPr>
            <a:r>
              <a:rPr lang="en-US" sz="2400" dirty="0"/>
              <a:t>3. Otherwise the PATH variable is used.</a:t>
            </a:r>
          </a:p>
          <a:p>
            <a:pPr marL="0" indent="0">
              <a:buNone/>
            </a:pPr>
            <a:r>
              <a:rPr lang="en-US" sz="2800" dirty="0"/>
              <a:t> </a:t>
            </a:r>
          </a:p>
          <a:p>
            <a:endParaRPr lang="en-US" sz="2800" dirty="0"/>
          </a:p>
        </p:txBody>
      </p:sp>
      <p:sp>
        <p:nvSpPr>
          <p:cNvPr id="5" name="Slide Number Placeholder 4"/>
          <p:cNvSpPr>
            <a:spLocks noGrp="1"/>
          </p:cNvSpPr>
          <p:nvPr>
            <p:ph type="sldNum" sz="quarter" idx="12"/>
          </p:nvPr>
        </p:nvSpPr>
        <p:spPr/>
        <p:txBody>
          <a:bodyPr/>
          <a:lstStyle/>
          <a:p>
            <a:fld id="{BDA81EBD-E76A-4F41-A446-2C36F17D92D6}" type="slidenum">
              <a:rPr lang="en-US" smtClean="0"/>
              <a:pPr/>
              <a:t>72</a:t>
            </a:fld>
            <a:endParaRPr lang="en-US"/>
          </a:p>
        </p:txBody>
      </p:sp>
      <p:sp>
        <p:nvSpPr>
          <p:cNvPr id="6" name="Footer Placeholder 5"/>
          <p:cNvSpPr>
            <a:spLocks noGrp="1"/>
          </p:cNvSpPr>
          <p:nvPr>
            <p:ph type="ftr" sz="quarter" idx="11"/>
          </p:nvPr>
        </p:nvSpPr>
        <p:spPr/>
        <p:txBody>
          <a:bodyPr/>
          <a:lstStyle/>
          <a:p>
            <a:r>
              <a:rPr lang="en-US" smtClean="0"/>
              <a:t>Dr Rekha B Venkatapur</a:t>
            </a:r>
            <a:endParaRPr lang="en-US"/>
          </a:p>
        </p:txBody>
      </p:sp>
    </p:spTree>
    <p:extLst>
      <p:ext uri="{BB962C8B-B14F-4D97-AF65-F5344CB8AC3E}">
        <p14:creationId xmlns:p14="http://schemas.microsoft.com/office/powerpoint/2010/main" xmlns="" val="389854684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b="1" dirty="0"/>
              <a:t>PATH Variable (Environmental variable)</a:t>
            </a:r>
            <a:r>
              <a:rPr lang="en-US" sz="3600" dirty="0"/>
              <a:t/>
            </a:r>
            <a:br>
              <a:rPr lang="en-US" sz="3600" dirty="0"/>
            </a:br>
            <a:endParaRPr lang="en-US" sz="3600" dirty="0"/>
          </a:p>
        </p:txBody>
      </p:sp>
      <p:sp>
        <p:nvSpPr>
          <p:cNvPr id="3" name="Content Placeholder 2"/>
          <p:cNvSpPr>
            <a:spLocks noGrp="1"/>
          </p:cNvSpPr>
          <p:nvPr>
            <p:ph idx="1"/>
          </p:nvPr>
        </p:nvSpPr>
        <p:spPr>
          <a:xfrm>
            <a:off x="304800" y="1219200"/>
            <a:ext cx="8686800" cy="5486400"/>
          </a:xfrm>
        </p:spPr>
        <p:txBody>
          <a:bodyPr>
            <a:noAutofit/>
          </a:bodyPr>
          <a:lstStyle/>
          <a:p>
            <a:pPr lvl="0"/>
            <a:r>
              <a:rPr lang="en-US" sz="2400" dirty="0" smtClean="0"/>
              <a:t>Environmental </a:t>
            </a:r>
            <a:r>
              <a:rPr lang="en-US" sz="2400" dirty="0"/>
              <a:t>variables are used to provide information to the programs in use. </a:t>
            </a:r>
          </a:p>
          <a:p>
            <a:pPr lvl="0"/>
            <a:r>
              <a:rPr lang="en-US" sz="2400" dirty="0"/>
              <a:t>A command runs in UNIX by executing a disk file. </a:t>
            </a:r>
          </a:p>
          <a:p>
            <a:pPr lvl="0"/>
            <a:r>
              <a:rPr lang="en-US" sz="2400" dirty="0"/>
              <a:t>When a command is specified say </a:t>
            </a:r>
            <a:r>
              <a:rPr lang="en-US" sz="2400" i="1" dirty="0"/>
              <a:t>date</a:t>
            </a:r>
            <a:r>
              <a:rPr lang="en-US" sz="2400" dirty="0"/>
              <a:t>, the system will locate the associated file from a list of directories specified in the PATH variable and then executes it. </a:t>
            </a:r>
          </a:p>
          <a:p>
            <a:pPr lvl="0"/>
            <a:r>
              <a:rPr lang="en-US" sz="2400" dirty="0"/>
              <a:t>The PATH variable normally includes the current directory also. </a:t>
            </a:r>
          </a:p>
          <a:p>
            <a:pPr lvl="0"/>
            <a:r>
              <a:rPr lang="en-US" sz="2400" dirty="0"/>
              <a:t>Specifies the locations in which Shell has to search for files</a:t>
            </a:r>
          </a:p>
          <a:p>
            <a:pPr lvl="0"/>
            <a:r>
              <a:rPr lang="en-US" sz="2400" dirty="0"/>
              <a:t>List of directories searched by the shell to locate a command</a:t>
            </a:r>
          </a:p>
          <a:p>
            <a:pPr marL="800100" lvl="2" indent="0">
              <a:buNone/>
            </a:pPr>
            <a:r>
              <a:rPr lang="en-US" sz="3200" b="1" dirty="0" smtClean="0">
                <a:solidFill>
                  <a:srgbClr val="FF0000"/>
                </a:solidFill>
              </a:rPr>
              <a:t>$</a:t>
            </a:r>
            <a:r>
              <a:rPr lang="en-US" sz="3200" b="1" dirty="0">
                <a:solidFill>
                  <a:srgbClr val="FF0000"/>
                </a:solidFill>
              </a:rPr>
              <a:t>echo $PATH</a:t>
            </a:r>
            <a:endParaRPr lang="en-US" sz="3200" dirty="0">
              <a:solidFill>
                <a:srgbClr val="FF0000"/>
              </a:solidFill>
            </a:endParaRPr>
          </a:p>
          <a:p>
            <a:pPr marL="800100" lvl="2" indent="0">
              <a:buNone/>
            </a:pPr>
            <a:r>
              <a:rPr lang="en-US" sz="3200" b="1" dirty="0">
                <a:solidFill>
                  <a:srgbClr val="FF0000"/>
                </a:solidFill>
              </a:rPr>
              <a:t> /bin:/bin/</a:t>
            </a:r>
            <a:r>
              <a:rPr lang="en-US" sz="3200" b="1" dirty="0" err="1">
                <a:solidFill>
                  <a:srgbClr val="FF0000"/>
                </a:solidFill>
              </a:rPr>
              <a:t>usr</a:t>
            </a:r>
            <a:r>
              <a:rPr lang="en-US" sz="3200" b="1" dirty="0">
                <a:solidFill>
                  <a:srgbClr val="FF0000"/>
                </a:solidFill>
              </a:rPr>
              <a:t>:</a:t>
            </a:r>
            <a:endParaRPr lang="en-US" sz="3200" dirty="0">
              <a:solidFill>
                <a:srgbClr val="FF0000"/>
              </a:solidFill>
            </a:endParaRPr>
          </a:p>
          <a:p>
            <a:endParaRPr lang="en-US" sz="2400" dirty="0"/>
          </a:p>
        </p:txBody>
      </p:sp>
      <p:sp>
        <p:nvSpPr>
          <p:cNvPr id="4" name="Footer Placeholder 3"/>
          <p:cNvSpPr>
            <a:spLocks noGrp="1"/>
          </p:cNvSpPr>
          <p:nvPr>
            <p:ph type="ftr" sz="quarter" idx="11"/>
          </p:nvPr>
        </p:nvSpPr>
        <p:spPr/>
        <p:txBody>
          <a:bodyPr/>
          <a:lstStyle/>
          <a:p>
            <a:r>
              <a:rPr lang="en-US" smtClean="0"/>
              <a:t>Dr Rekha B Venkatapur</a:t>
            </a:r>
            <a:endParaRPr lang="en-US"/>
          </a:p>
        </p:txBody>
      </p:sp>
      <p:sp>
        <p:nvSpPr>
          <p:cNvPr id="5" name="Slide Number Placeholder 4"/>
          <p:cNvSpPr>
            <a:spLocks noGrp="1"/>
          </p:cNvSpPr>
          <p:nvPr>
            <p:ph type="sldNum" sz="quarter" idx="12"/>
          </p:nvPr>
        </p:nvSpPr>
        <p:spPr/>
        <p:txBody>
          <a:bodyPr/>
          <a:lstStyle/>
          <a:p>
            <a:fld id="{BDA81EBD-E76A-4F41-A446-2C36F17D92D6}" type="slidenum">
              <a:rPr lang="en-US" smtClean="0"/>
              <a:pPr/>
              <a:t>73</a:t>
            </a:fld>
            <a:endParaRPr lang="en-US"/>
          </a:p>
        </p:txBody>
      </p:sp>
    </p:spTree>
    <p:extLst>
      <p:ext uri="{BB962C8B-B14F-4D97-AF65-F5344CB8AC3E}">
        <p14:creationId xmlns:p14="http://schemas.microsoft.com/office/powerpoint/2010/main" xmlns="" val="303962138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Relative and Absolute Paths</a:t>
            </a:r>
            <a:r>
              <a:rPr lang="en-US" dirty="0"/>
              <a:t/>
            </a:r>
            <a:br>
              <a:rPr lang="en-US" dirty="0"/>
            </a:br>
            <a:endParaRPr lang="en-US" dirty="0"/>
          </a:p>
        </p:txBody>
      </p:sp>
      <p:sp>
        <p:nvSpPr>
          <p:cNvPr id="3" name="Content Placeholder 2"/>
          <p:cNvSpPr>
            <a:spLocks noGrp="1"/>
          </p:cNvSpPr>
          <p:nvPr>
            <p:ph idx="1"/>
          </p:nvPr>
        </p:nvSpPr>
        <p:spPr>
          <a:xfrm>
            <a:off x="304800" y="914400"/>
            <a:ext cx="8458200" cy="5410200"/>
          </a:xfrm>
        </p:spPr>
        <p:txBody>
          <a:bodyPr>
            <a:noAutofit/>
          </a:bodyPr>
          <a:lstStyle/>
          <a:p>
            <a:r>
              <a:rPr lang="en-US" sz="1600" b="1" dirty="0" smtClean="0">
                <a:latin typeface="Times New Roman" pitchFamily="18" charset="0"/>
                <a:cs typeface="Times New Roman" pitchFamily="18" charset="0"/>
              </a:rPr>
              <a:t>ABSOLUTE </a:t>
            </a:r>
            <a:r>
              <a:rPr lang="en-US" sz="1600" b="1" dirty="0">
                <a:latin typeface="Times New Roman" pitchFamily="18" charset="0"/>
                <a:cs typeface="Times New Roman" pitchFamily="18" charset="0"/>
              </a:rPr>
              <a:t>PATHNAME </a:t>
            </a:r>
            <a:endParaRPr lang="en-US" sz="1600" dirty="0">
              <a:latin typeface="Times New Roman" pitchFamily="18" charset="0"/>
              <a:cs typeface="Times New Roman" pitchFamily="18" charset="0"/>
            </a:endParaRPr>
          </a:p>
          <a:p>
            <a:pPr lvl="0"/>
            <a:r>
              <a:rPr lang="en-US" sz="1600" dirty="0">
                <a:latin typeface="Times New Roman" pitchFamily="18" charset="0"/>
                <a:cs typeface="Times New Roman" pitchFamily="18" charset="0"/>
              </a:rPr>
              <a:t>Directories are arranged in a hierarchy with </a:t>
            </a:r>
            <a:r>
              <a:rPr lang="en-US" sz="1600" b="1" dirty="0">
                <a:latin typeface="Times New Roman" pitchFamily="18" charset="0"/>
                <a:cs typeface="Times New Roman" pitchFamily="18" charset="0"/>
              </a:rPr>
              <a:t>root (/) at the top</a:t>
            </a:r>
            <a:r>
              <a:rPr lang="en-US" sz="1600" dirty="0">
                <a:latin typeface="Times New Roman" pitchFamily="18" charset="0"/>
                <a:cs typeface="Times New Roman" pitchFamily="18" charset="0"/>
              </a:rPr>
              <a:t>. The position of any file within the hierarchy is described by its pathname. </a:t>
            </a:r>
          </a:p>
          <a:p>
            <a:pPr lvl="0"/>
            <a:r>
              <a:rPr lang="en-US" sz="1600" dirty="0">
                <a:latin typeface="Times New Roman" pitchFamily="18" charset="0"/>
                <a:cs typeface="Times New Roman" pitchFamily="18" charset="0"/>
              </a:rPr>
              <a:t>Elements of a pathname are separated by a /. A pathname is absolute, if it is described in relation to root, thus absolute pathnames always begin with a /. </a:t>
            </a:r>
          </a:p>
          <a:p>
            <a:pPr lvl="0"/>
            <a:r>
              <a:rPr lang="en-US" sz="1600" dirty="0">
                <a:latin typeface="Times New Roman" pitchFamily="18" charset="0"/>
                <a:cs typeface="Times New Roman" pitchFamily="18" charset="0"/>
              </a:rPr>
              <a:t>An </a:t>
            </a:r>
            <a:r>
              <a:rPr lang="en-US" sz="1600" b="1" dirty="0">
                <a:latin typeface="Times New Roman" pitchFamily="18" charset="0"/>
                <a:cs typeface="Times New Roman" pitchFamily="18" charset="0"/>
              </a:rPr>
              <a:t>absolute path</a:t>
            </a:r>
            <a:r>
              <a:rPr lang="en-US" sz="1600" dirty="0">
                <a:latin typeface="Times New Roman" pitchFamily="18" charset="0"/>
                <a:cs typeface="Times New Roman" pitchFamily="18" charset="0"/>
              </a:rPr>
              <a:t> is a complete </a:t>
            </a:r>
            <a:r>
              <a:rPr lang="en-US" sz="1600" b="1" dirty="0">
                <a:latin typeface="Times New Roman" pitchFamily="18" charset="0"/>
                <a:cs typeface="Times New Roman" pitchFamily="18" charset="0"/>
              </a:rPr>
              <a:t>path </a:t>
            </a:r>
            <a:r>
              <a:rPr lang="en-US" sz="1600" dirty="0">
                <a:latin typeface="Times New Roman" pitchFamily="18" charset="0"/>
                <a:cs typeface="Times New Roman" pitchFamily="18" charset="0"/>
              </a:rPr>
              <a:t>from start of actual </a:t>
            </a:r>
            <a:r>
              <a:rPr lang="en-US" sz="1600" b="1" dirty="0">
                <a:latin typeface="Times New Roman" pitchFamily="18" charset="0"/>
                <a:cs typeface="Times New Roman" pitchFamily="18" charset="0"/>
              </a:rPr>
              <a:t>file</a:t>
            </a:r>
            <a:r>
              <a:rPr lang="en-US" sz="1600" dirty="0">
                <a:latin typeface="Times New Roman" pitchFamily="18" charset="0"/>
                <a:cs typeface="Times New Roman" pitchFamily="18" charset="0"/>
              </a:rPr>
              <a:t> system from / directory. </a:t>
            </a:r>
          </a:p>
          <a:p>
            <a:pPr lvl="0"/>
            <a:r>
              <a:rPr lang="en-US" sz="1600" dirty="0">
                <a:latin typeface="Times New Roman" pitchFamily="18" charset="0"/>
                <a:cs typeface="Times New Roman" pitchFamily="18" charset="0"/>
              </a:rPr>
              <a:t>Following are some examples of absolute filenames. </a:t>
            </a:r>
          </a:p>
          <a:p>
            <a:pPr marL="400050" lvl="1" indent="0">
              <a:buNone/>
            </a:pPr>
            <a:r>
              <a:rPr lang="en-US" sz="1400" dirty="0" smtClean="0">
                <a:latin typeface="Times New Roman" pitchFamily="18" charset="0"/>
                <a:cs typeface="Times New Roman" pitchFamily="18" charset="0"/>
              </a:rPr>
              <a:t>/</a:t>
            </a:r>
            <a:r>
              <a:rPr lang="en-US" sz="1600" dirty="0" err="1">
                <a:solidFill>
                  <a:srgbClr val="FF0000"/>
                </a:solidFill>
                <a:latin typeface="Times New Roman" pitchFamily="18" charset="0"/>
                <a:cs typeface="Times New Roman" pitchFamily="18" charset="0"/>
              </a:rPr>
              <a:t>etc</a:t>
            </a:r>
            <a:r>
              <a:rPr lang="en-US" sz="1600" dirty="0">
                <a:solidFill>
                  <a:srgbClr val="FF0000"/>
                </a:solidFill>
                <a:latin typeface="Times New Roman" pitchFamily="18" charset="0"/>
                <a:cs typeface="Times New Roman" pitchFamily="18" charset="0"/>
              </a:rPr>
              <a:t>/</a:t>
            </a:r>
            <a:r>
              <a:rPr lang="en-US" sz="1600" dirty="0" err="1">
                <a:solidFill>
                  <a:srgbClr val="FF0000"/>
                </a:solidFill>
                <a:latin typeface="Times New Roman" pitchFamily="18" charset="0"/>
                <a:cs typeface="Times New Roman" pitchFamily="18" charset="0"/>
              </a:rPr>
              <a:t>passwd</a:t>
            </a:r>
            <a:r>
              <a:rPr lang="en-US" sz="1600" dirty="0">
                <a:solidFill>
                  <a:srgbClr val="FF0000"/>
                </a:solidFill>
                <a:latin typeface="Times New Roman" pitchFamily="18" charset="0"/>
                <a:cs typeface="Times New Roman" pitchFamily="18" charset="0"/>
              </a:rPr>
              <a:t> </a:t>
            </a:r>
          </a:p>
          <a:p>
            <a:pPr marL="400050" lvl="1" indent="0">
              <a:buNone/>
            </a:pPr>
            <a:r>
              <a:rPr lang="en-US" sz="1600" dirty="0">
                <a:solidFill>
                  <a:srgbClr val="FF0000"/>
                </a:solidFill>
                <a:latin typeface="Times New Roman" pitchFamily="18" charset="0"/>
                <a:cs typeface="Times New Roman" pitchFamily="18" charset="0"/>
              </a:rPr>
              <a:t>/users/</a:t>
            </a:r>
            <a:r>
              <a:rPr lang="en-US" sz="1600" dirty="0" err="1">
                <a:solidFill>
                  <a:srgbClr val="FF0000"/>
                </a:solidFill>
                <a:latin typeface="Times New Roman" pitchFamily="18" charset="0"/>
                <a:cs typeface="Times New Roman" pitchFamily="18" charset="0"/>
              </a:rPr>
              <a:t>kumar</a:t>
            </a:r>
            <a:r>
              <a:rPr lang="en-US" sz="1600" dirty="0">
                <a:solidFill>
                  <a:srgbClr val="FF0000"/>
                </a:solidFill>
                <a:latin typeface="Times New Roman" pitchFamily="18" charset="0"/>
                <a:cs typeface="Times New Roman" pitchFamily="18" charset="0"/>
              </a:rPr>
              <a:t>/</a:t>
            </a:r>
            <a:r>
              <a:rPr lang="en-US" sz="1600" dirty="0" err="1">
                <a:solidFill>
                  <a:srgbClr val="FF0000"/>
                </a:solidFill>
                <a:latin typeface="Times New Roman" pitchFamily="18" charset="0"/>
                <a:cs typeface="Times New Roman" pitchFamily="18" charset="0"/>
              </a:rPr>
              <a:t>progs</a:t>
            </a:r>
            <a:r>
              <a:rPr lang="en-US" sz="1600" dirty="0">
                <a:solidFill>
                  <a:srgbClr val="FF0000"/>
                </a:solidFill>
                <a:latin typeface="Times New Roman" pitchFamily="18" charset="0"/>
                <a:cs typeface="Times New Roman" pitchFamily="18" charset="0"/>
              </a:rPr>
              <a:t>/</a:t>
            </a:r>
            <a:r>
              <a:rPr lang="en-US" sz="1600" dirty="0" err="1">
                <a:solidFill>
                  <a:srgbClr val="FF0000"/>
                </a:solidFill>
                <a:latin typeface="Times New Roman" pitchFamily="18" charset="0"/>
                <a:cs typeface="Times New Roman" pitchFamily="18" charset="0"/>
              </a:rPr>
              <a:t>cprogs</a:t>
            </a:r>
            <a:r>
              <a:rPr lang="en-US" sz="1600" dirty="0">
                <a:solidFill>
                  <a:srgbClr val="FF0000"/>
                </a:solidFill>
                <a:latin typeface="Times New Roman" pitchFamily="18" charset="0"/>
                <a:cs typeface="Times New Roman" pitchFamily="18" charset="0"/>
              </a:rPr>
              <a:t> /</a:t>
            </a:r>
          </a:p>
          <a:p>
            <a:pPr marL="400050" lvl="1" indent="0">
              <a:buNone/>
            </a:pPr>
            <a:r>
              <a:rPr lang="en-US" sz="1600" dirty="0" err="1">
                <a:solidFill>
                  <a:srgbClr val="FF0000"/>
                </a:solidFill>
                <a:latin typeface="Times New Roman" pitchFamily="18" charset="0"/>
                <a:cs typeface="Times New Roman" pitchFamily="18" charset="0"/>
              </a:rPr>
              <a:t>dev</a:t>
            </a:r>
            <a:r>
              <a:rPr lang="en-US" sz="1600" dirty="0">
                <a:solidFill>
                  <a:srgbClr val="FF0000"/>
                </a:solidFill>
                <a:latin typeface="Times New Roman" pitchFamily="18" charset="0"/>
                <a:cs typeface="Times New Roman" pitchFamily="18" charset="0"/>
              </a:rPr>
              <a:t>/</a:t>
            </a:r>
            <a:r>
              <a:rPr lang="en-US" sz="1600" dirty="0" err="1">
                <a:solidFill>
                  <a:srgbClr val="FF0000"/>
                </a:solidFill>
                <a:latin typeface="Times New Roman" pitchFamily="18" charset="0"/>
                <a:cs typeface="Times New Roman" pitchFamily="18" charset="0"/>
              </a:rPr>
              <a:t>rdsk</a:t>
            </a:r>
            <a:r>
              <a:rPr lang="en-US" sz="1600" dirty="0">
                <a:solidFill>
                  <a:srgbClr val="FF0000"/>
                </a:solidFill>
                <a:latin typeface="Times New Roman" pitchFamily="18" charset="0"/>
                <a:cs typeface="Times New Roman" pitchFamily="18" charset="0"/>
              </a:rPr>
              <a:t>/Os3 </a:t>
            </a:r>
          </a:p>
          <a:p>
            <a:r>
              <a:rPr lang="en-US" sz="1600" b="1" dirty="0">
                <a:latin typeface="Times New Roman" pitchFamily="18" charset="0"/>
                <a:cs typeface="Times New Roman" pitchFamily="18" charset="0"/>
              </a:rPr>
              <a:t>Example </a:t>
            </a:r>
            <a:endParaRPr lang="en-US" sz="1600" dirty="0">
              <a:latin typeface="Times New Roman" pitchFamily="18" charset="0"/>
              <a:cs typeface="Times New Roman" pitchFamily="18" charset="0"/>
            </a:endParaRPr>
          </a:p>
          <a:p>
            <a:pPr lvl="0"/>
            <a:r>
              <a:rPr lang="en-US" sz="1600" b="1" dirty="0">
                <a:latin typeface="Times New Roman" pitchFamily="18" charset="0"/>
                <a:cs typeface="Times New Roman" pitchFamily="18" charset="0"/>
              </a:rPr>
              <a:t>date command can executed in two ways as </a:t>
            </a:r>
            <a:endParaRPr lang="en-US" sz="1600" dirty="0">
              <a:latin typeface="Times New Roman" pitchFamily="18" charset="0"/>
              <a:cs typeface="Times New Roman" pitchFamily="18" charset="0"/>
            </a:endParaRPr>
          </a:p>
          <a:p>
            <a:pPr marL="400050" lvl="1" indent="0">
              <a:buNone/>
            </a:pPr>
            <a:r>
              <a:rPr lang="en-US" sz="1600" b="1" dirty="0" smtClean="0">
                <a:solidFill>
                  <a:srgbClr val="FF0000"/>
                </a:solidFill>
                <a:latin typeface="Times New Roman" pitchFamily="18" charset="0"/>
                <a:cs typeface="Times New Roman" pitchFamily="18" charset="0"/>
              </a:rPr>
              <a:t>$</a:t>
            </a:r>
            <a:r>
              <a:rPr lang="en-US" sz="1600" b="1" dirty="0">
                <a:solidFill>
                  <a:srgbClr val="FF0000"/>
                </a:solidFill>
                <a:latin typeface="Times New Roman" pitchFamily="18" charset="0"/>
                <a:cs typeface="Times New Roman" pitchFamily="18" charset="0"/>
              </a:rPr>
              <a:t>date // Relative path </a:t>
            </a:r>
            <a:endParaRPr lang="en-US" sz="1600" dirty="0">
              <a:solidFill>
                <a:srgbClr val="FF0000"/>
              </a:solidFill>
              <a:latin typeface="Times New Roman" pitchFamily="18" charset="0"/>
              <a:cs typeface="Times New Roman" pitchFamily="18" charset="0"/>
            </a:endParaRPr>
          </a:p>
          <a:p>
            <a:pPr marL="400050" lvl="1" indent="0">
              <a:buNone/>
            </a:pPr>
            <a:r>
              <a:rPr lang="en-US" sz="1600" dirty="0">
                <a:solidFill>
                  <a:srgbClr val="FF0000"/>
                </a:solidFill>
                <a:latin typeface="Times New Roman" pitchFamily="18" charset="0"/>
                <a:cs typeface="Times New Roman" pitchFamily="18" charset="0"/>
              </a:rPr>
              <a:t>Thu Sep 7 10:20:29 IST 2017 </a:t>
            </a:r>
          </a:p>
          <a:p>
            <a:pPr marL="400050" lvl="1" indent="0">
              <a:buNone/>
            </a:pPr>
            <a:r>
              <a:rPr lang="en-US" sz="1600" b="1" dirty="0">
                <a:solidFill>
                  <a:srgbClr val="FF0000"/>
                </a:solidFill>
                <a:latin typeface="Times New Roman" pitchFamily="18" charset="0"/>
                <a:cs typeface="Times New Roman" pitchFamily="18" charset="0"/>
              </a:rPr>
              <a:t>$/bin/date // Absolute path </a:t>
            </a:r>
            <a:endParaRPr lang="en-US" sz="1600" dirty="0">
              <a:solidFill>
                <a:srgbClr val="FF0000"/>
              </a:solidFill>
              <a:latin typeface="Times New Roman" pitchFamily="18" charset="0"/>
              <a:cs typeface="Times New Roman" pitchFamily="18" charset="0"/>
            </a:endParaRPr>
          </a:p>
          <a:p>
            <a:pPr marL="400050" lvl="1" indent="0">
              <a:buNone/>
            </a:pPr>
            <a:r>
              <a:rPr lang="en-US" sz="1600" dirty="0">
                <a:solidFill>
                  <a:srgbClr val="FF0000"/>
                </a:solidFill>
                <a:latin typeface="Times New Roman" pitchFamily="18" charset="0"/>
                <a:cs typeface="Times New Roman" pitchFamily="18" charset="0"/>
              </a:rPr>
              <a:t>Thu Sep 7 10:20:29 IST 2017</a:t>
            </a:r>
          </a:p>
          <a:p>
            <a:endParaRPr lang="en-US" sz="1600" dirty="0">
              <a:latin typeface="Times New Roman" pitchFamily="18" charset="0"/>
              <a:cs typeface="Times New Roman" pitchFamily="18" charset="0"/>
            </a:endParaRPr>
          </a:p>
        </p:txBody>
      </p:sp>
      <p:sp>
        <p:nvSpPr>
          <p:cNvPr id="5" name="Slide Number Placeholder 4"/>
          <p:cNvSpPr>
            <a:spLocks noGrp="1"/>
          </p:cNvSpPr>
          <p:nvPr>
            <p:ph type="sldNum" sz="quarter" idx="12"/>
          </p:nvPr>
        </p:nvSpPr>
        <p:spPr/>
        <p:txBody>
          <a:bodyPr/>
          <a:lstStyle/>
          <a:p>
            <a:fld id="{BDA81EBD-E76A-4F41-A446-2C36F17D92D6}" type="slidenum">
              <a:rPr lang="en-US" smtClean="0"/>
              <a:pPr/>
              <a:t>74</a:t>
            </a:fld>
            <a:endParaRPr lang="en-US"/>
          </a:p>
        </p:txBody>
      </p:sp>
      <p:sp>
        <p:nvSpPr>
          <p:cNvPr id="6" name="Footer Placeholder 5"/>
          <p:cNvSpPr>
            <a:spLocks noGrp="1"/>
          </p:cNvSpPr>
          <p:nvPr>
            <p:ph type="ftr" sz="quarter" idx="11"/>
          </p:nvPr>
        </p:nvSpPr>
        <p:spPr/>
        <p:txBody>
          <a:bodyPr/>
          <a:lstStyle/>
          <a:p>
            <a:r>
              <a:rPr lang="en-US" smtClean="0"/>
              <a:t>Dr Rekha B Venkatapur</a:t>
            </a:r>
            <a:endParaRPr lang="en-US"/>
          </a:p>
        </p:txBody>
      </p:sp>
    </p:spTree>
    <p:extLst>
      <p:ext uri="{BB962C8B-B14F-4D97-AF65-F5344CB8AC3E}">
        <p14:creationId xmlns:p14="http://schemas.microsoft.com/office/powerpoint/2010/main" xmlns="" val="62499891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92500"/>
          </a:bodyPr>
          <a:lstStyle/>
          <a:p>
            <a:r>
              <a:rPr lang="en-US" b="1" dirty="0"/>
              <a:t>RELATIVE PATHNAME </a:t>
            </a:r>
            <a:endParaRPr lang="en-US" dirty="0"/>
          </a:p>
          <a:p>
            <a:pPr lvl="0"/>
            <a:r>
              <a:rPr lang="en-US" dirty="0"/>
              <a:t>A pathname can also be relative to your current working directory. Relative pathnames never begin with /. Relative to user home directory, some pathnames might look like this – </a:t>
            </a:r>
          </a:p>
          <a:p>
            <a:pPr lvl="0"/>
            <a:r>
              <a:rPr lang="en-US" b="1" dirty="0"/>
              <a:t>Relative path</a:t>
            </a:r>
            <a:r>
              <a:rPr lang="en-US" dirty="0"/>
              <a:t> is defined as the </a:t>
            </a:r>
            <a:r>
              <a:rPr lang="en-US" b="1" dirty="0"/>
              <a:t>path </a:t>
            </a:r>
            <a:r>
              <a:rPr lang="en-US" dirty="0"/>
              <a:t>related to the present working directly (</a:t>
            </a:r>
            <a:r>
              <a:rPr lang="en-US" dirty="0" err="1"/>
              <a:t>pwd</a:t>
            </a:r>
            <a:r>
              <a:rPr lang="en-US" dirty="0"/>
              <a:t>). </a:t>
            </a:r>
          </a:p>
          <a:p>
            <a:pPr marL="800100" lvl="2" indent="0">
              <a:buNone/>
            </a:pPr>
            <a:r>
              <a:rPr lang="en-US" dirty="0" err="1" smtClean="0">
                <a:solidFill>
                  <a:srgbClr val="FF0000"/>
                </a:solidFill>
              </a:rPr>
              <a:t>progs</a:t>
            </a:r>
            <a:r>
              <a:rPr lang="en-US" dirty="0" smtClean="0">
                <a:solidFill>
                  <a:srgbClr val="FF0000"/>
                </a:solidFill>
              </a:rPr>
              <a:t>/</a:t>
            </a:r>
            <a:r>
              <a:rPr lang="en-US" dirty="0" err="1" smtClean="0">
                <a:solidFill>
                  <a:srgbClr val="FF0000"/>
                </a:solidFill>
              </a:rPr>
              <a:t>cprogs</a:t>
            </a:r>
            <a:r>
              <a:rPr lang="en-US" dirty="0" smtClean="0">
                <a:solidFill>
                  <a:srgbClr val="FF0000"/>
                </a:solidFill>
              </a:rPr>
              <a:t> </a:t>
            </a:r>
            <a:endParaRPr lang="en-US" dirty="0">
              <a:solidFill>
                <a:srgbClr val="FF0000"/>
              </a:solidFill>
            </a:endParaRPr>
          </a:p>
          <a:p>
            <a:pPr marL="800100" lvl="2" indent="0">
              <a:buNone/>
            </a:pPr>
            <a:r>
              <a:rPr lang="en-US" dirty="0" err="1">
                <a:solidFill>
                  <a:srgbClr val="FF0000"/>
                </a:solidFill>
              </a:rPr>
              <a:t>rdsk</a:t>
            </a:r>
            <a:r>
              <a:rPr lang="en-US" dirty="0">
                <a:solidFill>
                  <a:srgbClr val="FF0000"/>
                </a:solidFill>
              </a:rPr>
              <a:t>/Os3</a:t>
            </a:r>
          </a:p>
          <a:p>
            <a:endParaRPr lang="en-US" dirty="0"/>
          </a:p>
        </p:txBody>
      </p:sp>
      <p:sp>
        <p:nvSpPr>
          <p:cNvPr id="5" name="Slide Number Placeholder 4"/>
          <p:cNvSpPr>
            <a:spLocks noGrp="1"/>
          </p:cNvSpPr>
          <p:nvPr>
            <p:ph type="sldNum" sz="quarter" idx="12"/>
          </p:nvPr>
        </p:nvSpPr>
        <p:spPr/>
        <p:txBody>
          <a:bodyPr/>
          <a:lstStyle/>
          <a:p>
            <a:fld id="{BDA81EBD-E76A-4F41-A446-2C36F17D92D6}" type="slidenum">
              <a:rPr lang="en-US" smtClean="0"/>
              <a:pPr/>
              <a:t>75</a:t>
            </a:fld>
            <a:endParaRPr lang="en-US"/>
          </a:p>
        </p:txBody>
      </p:sp>
      <p:sp>
        <p:nvSpPr>
          <p:cNvPr id="6" name="Footer Placeholder 5"/>
          <p:cNvSpPr>
            <a:spLocks noGrp="1"/>
          </p:cNvSpPr>
          <p:nvPr>
            <p:ph type="ftr" sz="quarter" idx="11"/>
          </p:nvPr>
        </p:nvSpPr>
        <p:spPr/>
        <p:txBody>
          <a:bodyPr/>
          <a:lstStyle/>
          <a:p>
            <a:r>
              <a:rPr lang="en-US" smtClean="0"/>
              <a:t>Dr Rekha B Venkatapur</a:t>
            </a:r>
            <a:endParaRPr lang="en-US"/>
          </a:p>
        </p:txBody>
      </p:sp>
    </p:spTree>
    <p:extLst>
      <p:ext uri="{BB962C8B-B14F-4D97-AF65-F5344CB8AC3E}">
        <p14:creationId xmlns:p14="http://schemas.microsoft.com/office/powerpoint/2010/main" xmlns="" val="200614489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63562"/>
          </a:xfrm>
        </p:spPr>
        <p:txBody>
          <a:bodyPr>
            <a:normAutofit fontScale="90000"/>
          </a:bodyPr>
          <a:lstStyle/>
          <a:p>
            <a:r>
              <a:rPr lang="en-US" dirty="0" smtClean="0"/>
              <a:t>Example </a:t>
            </a:r>
            <a:endParaRPr lang="en-US" dirty="0"/>
          </a:p>
        </p:txBody>
      </p:sp>
      <p:sp>
        <p:nvSpPr>
          <p:cNvPr id="5" name="Slide Number Placeholder 4"/>
          <p:cNvSpPr>
            <a:spLocks noGrp="1"/>
          </p:cNvSpPr>
          <p:nvPr>
            <p:ph type="sldNum" sz="quarter" idx="12"/>
          </p:nvPr>
        </p:nvSpPr>
        <p:spPr/>
        <p:txBody>
          <a:bodyPr/>
          <a:lstStyle/>
          <a:p>
            <a:fld id="{BDA81EBD-E76A-4F41-A446-2C36F17D92D6}" type="slidenum">
              <a:rPr lang="en-US" smtClean="0"/>
              <a:pPr/>
              <a:t>76</a:t>
            </a:fld>
            <a:endParaRPr lang="en-US"/>
          </a:p>
        </p:txBody>
      </p:sp>
      <p:pic>
        <p:nvPicPr>
          <p:cNvPr id="2050" name="Picture 2"/>
          <p:cNvPicPr>
            <a:picLocks noGrp="1" noChangeAspect="1" noChangeArrowheads="1"/>
          </p:cNvPicPr>
          <p:nvPr>
            <p:ph idx="1"/>
          </p:nvPr>
        </p:nvPicPr>
        <p:blipFill>
          <a:blip r:embed="rId2">
            <a:extLst>
              <a:ext uri="{28A0092B-C50C-407E-A947-70E740481C1C}">
                <a14:useLocalDpi xmlns:a14="http://schemas.microsoft.com/office/drawing/2010/main" xmlns="" val="0"/>
              </a:ext>
            </a:extLst>
          </a:blip>
          <a:srcRect/>
          <a:stretch>
            <a:fillRect/>
          </a:stretch>
        </p:blipFill>
        <p:spPr bwMode="auto">
          <a:xfrm>
            <a:off x="152400" y="1066800"/>
            <a:ext cx="9149268" cy="4114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7" name="Picture 6"/>
          <p:cNvPicPr/>
          <p:nvPr/>
        </p:nvPicPr>
        <p:blipFill>
          <a:blip r:embed="rId3"/>
          <a:srcRect/>
          <a:stretch>
            <a:fillRect/>
          </a:stretch>
        </p:blipFill>
        <p:spPr bwMode="auto">
          <a:xfrm>
            <a:off x="725804" y="5334000"/>
            <a:ext cx="3693796" cy="990600"/>
          </a:xfrm>
          <a:prstGeom prst="rect">
            <a:avLst/>
          </a:prstGeom>
          <a:noFill/>
          <a:ln w="9525">
            <a:noFill/>
            <a:miter lim="800000"/>
            <a:headEnd/>
            <a:tailEnd/>
          </a:ln>
        </p:spPr>
      </p:pic>
      <p:sp>
        <p:nvSpPr>
          <p:cNvPr id="6" name="Rectangle 5"/>
          <p:cNvSpPr/>
          <p:nvPr/>
        </p:nvSpPr>
        <p:spPr>
          <a:xfrm>
            <a:off x="4419600" y="5666362"/>
            <a:ext cx="4572000" cy="523220"/>
          </a:xfrm>
          <a:prstGeom prst="rect">
            <a:avLst/>
          </a:prstGeom>
        </p:spPr>
        <p:txBody>
          <a:bodyPr>
            <a:spAutoFit/>
          </a:bodyPr>
          <a:lstStyle/>
          <a:p>
            <a:r>
              <a:rPr lang="en-US" sz="1400" b="1" dirty="0">
                <a:solidFill>
                  <a:srgbClr val="FF0000"/>
                </a:solidFill>
              </a:rPr>
              <a:t>Absolute path for index.html -   </a:t>
            </a:r>
            <a:r>
              <a:rPr lang="en-US" sz="1400" b="1" dirty="0" smtClean="0">
                <a:solidFill>
                  <a:srgbClr val="FF0000"/>
                </a:solidFill>
              </a:rPr>
              <a:t>  </a:t>
            </a:r>
            <a:r>
              <a:rPr lang="en-US" sz="1400" b="1" dirty="0">
                <a:solidFill>
                  <a:srgbClr val="FF0000"/>
                </a:solidFill>
              </a:rPr>
              <a:t>/users/</a:t>
            </a:r>
            <a:r>
              <a:rPr lang="en-US" sz="1400" b="1" dirty="0" err="1">
                <a:solidFill>
                  <a:srgbClr val="FF0000"/>
                </a:solidFill>
              </a:rPr>
              <a:t>userm</a:t>
            </a:r>
            <a:r>
              <a:rPr lang="en-US" sz="1400" b="1" dirty="0">
                <a:solidFill>
                  <a:srgbClr val="FF0000"/>
                </a:solidFill>
              </a:rPr>
              <a:t>/index.html</a:t>
            </a:r>
            <a:endParaRPr lang="en-US" sz="1400" dirty="0">
              <a:solidFill>
                <a:srgbClr val="FF0000"/>
              </a:solidFill>
            </a:endParaRPr>
          </a:p>
          <a:p>
            <a:r>
              <a:rPr lang="en-US" sz="1400" b="1" dirty="0">
                <a:solidFill>
                  <a:srgbClr val="FF0000"/>
                </a:solidFill>
              </a:rPr>
              <a:t>Relative path to index.html - </a:t>
            </a:r>
            <a:r>
              <a:rPr lang="en-US" sz="1400" b="1" dirty="0" smtClean="0">
                <a:solidFill>
                  <a:srgbClr val="FF0000"/>
                </a:solidFill>
              </a:rPr>
              <a:t>       </a:t>
            </a:r>
            <a:r>
              <a:rPr lang="en-US" sz="1400" b="1" dirty="0" err="1">
                <a:solidFill>
                  <a:srgbClr val="FF0000"/>
                </a:solidFill>
              </a:rPr>
              <a:t>public_html</a:t>
            </a:r>
            <a:r>
              <a:rPr lang="en-US" sz="1400" b="1" dirty="0">
                <a:solidFill>
                  <a:srgbClr val="FF0000"/>
                </a:solidFill>
              </a:rPr>
              <a:t>/index.html</a:t>
            </a:r>
            <a:endParaRPr lang="en-US" sz="1400" dirty="0">
              <a:solidFill>
                <a:srgbClr val="FF0000"/>
              </a:solidFill>
            </a:endParaRPr>
          </a:p>
        </p:txBody>
      </p:sp>
      <p:sp>
        <p:nvSpPr>
          <p:cNvPr id="8" name="Footer Placeholder 7"/>
          <p:cNvSpPr>
            <a:spLocks noGrp="1"/>
          </p:cNvSpPr>
          <p:nvPr>
            <p:ph type="ftr" sz="quarter" idx="11"/>
          </p:nvPr>
        </p:nvSpPr>
        <p:spPr/>
        <p:txBody>
          <a:bodyPr/>
          <a:lstStyle/>
          <a:p>
            <a:r>
              <a:rPr lang="en-US" smtClean="0"/>
              <a:t>Dr Rekha B Venkatapur</a:t>
            </a:r>
            <a:endParaRPr lang="en-US"/>
          </a:p>
        </p:txBody>
      </p:sp>
    </p:spTree>
    <p:extLst>
      <p:ext uri="{BB962C8B-B14F-4D97-AF65-F5344CB8AC3E}">
        <p14:creationId xmlns:p14="http://schemas.microsoft.com/office/powerpoint/2010/main" xmlns="" val="41266431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b="1" u="sng" dirty="0"/>
              <a:t>Directory commands – </a:t>
            </a:r>
            <a:r>
              <a:rPr lang="en-US" sz="3200" b="1" u="sng" dirty="0" err="1"/>
              <a:t>pwd</a:t>
            </a:r>
            <a:r>
              <a:rPr lang="en-US" sz="3200" b="1" u="sng" dirty="0"/>
              <a:t>, cd, </a:t>
            </a:r>
            <a:r>
              <a:rPr lang="en-US" sz="3200" b="1" u="sng" dirty="0" err="1"/>
              <a:t>mkdir</a:t>
            </a:r>
            <a:r>
              <a:rPr lang="en-US" sz="3200" b="1" u="sng" dirty="0"/>
              <a:t>, </a:t>
            </a:r>
            <a:r>
              <a:rPr lang="en-US" sz="3200" b="1" u="sng" dirty="0" err="1"/>
              <a:t>rmdir</a:t>
            </a:r>
            <a:r>
              <a:rPr lang="en-US" sz="3200" b="1" u="sng" dirty="0"/>
              <a:t> commands</a:t>
            </a:r>
            <a:r>
              <a:rPr lang="en-US" sz="3200" b="1" u="sng" dirty="0" smtClean="0"/>
              <a:t>.</a:t>
            </a:r>
            <a:endParaRPr lang="en-US" sz="3200" dirty="0"/>
          </a:p>
        </p:txBody>
      </p:sp>
      <p:sp>
        <p:nvSpPr>
          <p:cNvPr id="3" name="Content Placeholder 2"/>
          <p:cNvSpPr>
            <a:spLocks noGrp="1"/>
          </p:cNvSpPr>
          <p:nvPr>
            <p:ph idx="1"/>
          </p:nvPr>
        </p:nvSpPr>
        <p:spPr/>
        <p:txBody>
          <a:bodyPr>
            <a:normAutofit/>
          </a:bodyPr>
          <a:lstStyle/>
          <a:p>
            <a:pPr marL="0" marR="0" indent="228600" algn="just">
              <a:spcBef>
                <a:spcPts val="0"/>
              </a:spcBef>
              <a:spcAft>
                <a:spcPts val="0"/>
              </a:spcAft>
            </a:pPr>
            <a:r>
              <a:rPr lang="en-US" sz="3600" b="1" dirty="0" err="1">
                <a:latin typeface="Times New Roman"/>
                <a:ea typeface="Times New Roman"/>
              </a:rPr>
              <a:t>pwd</a:t>
            </a:r>
            <a:r>
              <a:rPr lang="en-US" sz="2800" b="1" dirty="0">
                <a:latin typeface="Times New Roman"/>
                <a:ea typeface="Times New Roman"/>
              </a:rPr>
              <a:t>: CHECKING YOUR CURRENT DIRECTORY</a:t>
            </a:r>
            <a:endParaRPr lang="en-US" sz="2400" dirty="0">
              <a:latin typeface="Times New Roman"/>
              <a:ea typeface="Times New Roman"/>
            </a:endParaRPr>
          </a:p>
          <a:p>
            <a:pPr lvl="0" algn="just">
              <a:spcBef>
                <a:spcPts val="0"/>
              </a:spcBef>
              <a:buFont typeface="Symbol"/>
              <a:buChar char=""/>
            </a:pPr>
            <a:r>
              <a:rPr lang="en-US" sz="2400" dirty="0">
                <a:latin typeface="Times New Roman"/>
                <a:ea typeface="Times New Roman"/>
              </a:rPr>
              <a:t>Any time user can know the current working directory using </a:t>
            </a:r>
            <a:r>
              <a:rPr lang="en-US" sz="2400" dirty="0" err="1">
                <a:latin typeface="Times New Roman"/>
                <a:ea typeface="Times New Roman"/>
              </a:rPr>
              <a:t>pwd</a:t>
            </a:r>
            <a:r>
              <a:rPr lang="en-US" sz="2400" dirty="0">
                <a:latin typeface="Times New Roman"/>
                <a:ea typeface="Times New Roman"/>
              </a:rPr>
              <a:t> command.</a:t>
            </a:r>
          </a:p>
          <a:p>
            <a:pPr marL="114300" marR="0" indent="0" algn="just">
              <a:spcBef>
                <a:spcPts val="0"/>
              </a:spcBef>
              <a:spcAft>
                <a:spcPts val="0"/>
              </a:spcAft>
              <a:buNone/>
            </a:pPr>
            <a:r>
              <a:rPr lang="en-US" sz="2400" b="1" dirty="0">
                <a:solidFill>
                  <a:srgbClr val="FF0000"/>
                </a:solidFill>
                <a:latin typeface="Times New Roman"/>
                <a:ea typeface="Times New Roman"/>
              </a:rPr>
              <a:t>$ </a:t>
            </a:r>
            <a:r>
              <a:rPr lang="en-US" sz="2400" b="1" dirty="0" err="1">
                <a:solidFill>
                  <a:srgbClr val="FF0000"/>
                </a:solidFill>
                <a:latin typeface="Times New Roman"/>
                <a:ea typeface="Times New Roman"/>
              </a:rPr>
              <a:t>pwd</a:t>
            </a:r>
            <a:endParaRPr lang="en-US" sz="2400" dirty="0">
              <a:latin typeface="Times New Roman"/>
              <a:ea typeface="Times New Roman"/>
            </a:endParaRPr>
          </a:p>
          <a:p>
            <a:pPr marL="114300" marR="0" indent="0" algn="just">
              <a:spcBef>
                <a:spcPts val="0"/>
              </a:spcBef>
              <a:spcAft>
                <a:spcPts val="0"/>
              </a:spcAft>
              <a:buNone/>
            </a:pPr>
            <a:r>
              <a:rPr lang="en-US" sz="2400" b="1" dirty="0">
                <a:solidFill>
                  <a:srgbClr val="FF0000"/>
                </a:solidFill>
                <a:latin typeface="Times New Roman"/>
                <a:ea typeface="Times New Roman"/>
              </a:rPr>
              <a:t>/home/</a:t>
            </a:r>
            <a:r>
              <a:rPr lang="en-US" sz="2400" b="1" dirty="0" err="1">
                <a:solidFill>
                  <a:srgbClr val="FF0000"/>
                </a:solidFill>
                <a:latin typeface="Times New Roman"/>
                <a:ea typeface="Times New Roman"/>
              </a:rPr>
              <a:t>kumar</a:t>
            </a:r>
            <a:endParaRPr lang="en-US" sz="2400" dirty="0">
              <a:latin typeface="Times New Roman"/>
              <a:ea typeface="Times New Roman"/>
            </a:endParaRPr>
          </a:p>
          <a:p>
            <a:pPr lvl="0" algn="just">
              <a:spcBef>
                <a:spcPts val="0"/>
              </a:spcBef>
              <a:buFont typeface="Symbol"/>
              <a:buChar char=""/>
            </a:pPr>
            <a:r>
              <a:rPr lang="en-US" sz="2400" dirty="0">
                <a:latin typeface="Times New Roman"/>
                <a:ea typeface="Times New Roman"/>
              </a:rPr>
              <a:t>Like HOME it displays the absolute path.</a:t>
            </a:r>
          </a:p>
          <a:p>
            <a:endParaRPr lang="en-US" sz="2400" dirty="0"/>
          </a:p>
        </p:txBody>
      </p:sp>
      <p:sp>
        <p:nvSpPr>
          <p:cNvPr id="5" name="Slide Number Placeholder 4"/>
          <p:cNvSpPr>
            <a:spLocks noGrp="1"/>
          </p:cNvSpPr>
          <p:nvPr>
            <p:ph type="sldNum" sz="quarter" idx="12"/>
          </p:nvPr>
        </p:nvSpPr>
        <p:spPr/>
        <p:txBody>
          <a:bodyPr/>
          <a:lstStyle/>
          <a:p>
            <a:fld id="{BDA81EBD-E76A-4F41-A446-2C36F17D92D6}" type="slidenum">
              <a:rPr lang="en-US" smtClean="0"/>
              <a:pPr/>
              <a:t>77</a:t>
            </a:fld>
            <a:endParaRPr lang="en-US"/>
          </a:p>
        </p:txBody>
      </p:sp>
      <p:sp>
        <p:nvSpPr>
          <p:cNvPr id="6" name="Footer Placeholder 5"/>
          <p:cNvSpPr>
            <a:spLocks noGrp="1"/>
          </p:cNvSpPr>
          <p:nvPr>
            <p:ph type="ftr" sz="quarter" idx="11"/>
          </p:nvPr>
        </p:nvSpPr>
        <p:spPr/>
        <p:txBody>
          <a:bodyPr/>
          <a:lstStyle/>
          <a:p>
            <a:r>
              <a:rPr lang="en-US" smtClean="0"/>
              <a:t>Dr Rekha B Venkatapur</a:t>
            </a:r>
            <a:endParaRPr lang="en-US"/>
          </a:p>
        </p:txBody>
      </p:sp>
    </p:spTree>
    <p:extLst>
      <p:ext uri="{BB962C8B-B14F-4D97-AF65-F5344CB8AC3E}">
        <p14:creationId xmlns:p14="http://schemas.microsoft.com/office/powerpoint/2010/main" xmlns="" val="187450806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52400"/>
            <a:ext cx="8686800" cy="6324600"/>
          </a:xfrm>
        </p:spPr>
        <p:txBody>
          <a:bodyPr>
            <a:noAutofit/>
          </a:bodyPr>
          <a:lstStyle/>
          <a:p>
            <a:pPr marL="0" marR="0" indent="228600" algn="just">
              <a:spcBef>
                <a:spcPts val="0"/>
              </a:spcBef>
              <a:spcAft>
                <a:spcPts val="0"/>
              </a:spcAft>
            </a:pPr>
            <a:r>
              <a:rPr lang="en-US" b="1" dirty="0">
                <a:latin typeface="Times New Roman"/>
                <a:ea typeface="Times New Roman"/>
              </a:rPr>
              <a:t>cd: </a:t>
            </a:r>
            <a:r>
              <a:rPr lang="en-US" sz="2400" b="1" dirty="0">
                <a:latin typeface="Times New Roman"/>
                <a:ea typeface="Times New Roman"/>
              </a:rPr>
              <a:t>CHANGING THE CURRENT DIRECTORY</a:t>
            </a:r>
            <a:endParaRPr lang="en-US" sz="2000" dirty="0">
              <a:latin typeface="Times New Roman"/>
              <a:ea typeface="Times New Roman"/>
            </a:endParaRPr>
          </a:p>
          <a:p>
            <a:pPr lvl="0" algn="just">
              <a:spcBef>
                <a:spcPts val="0"/>
              </a:spcBef>
              <a:buFont typeface="Symbol"/>
              <a:buChar char=""/>
            </a:pPr>
            <a:r>
              <a:rPr lang="en-US" sz="2000" dirty="0">
                <a:latin typeface="Times New Roman"/>
                <a:ea typeface="Times New Roman"/>
              </a:rPr>
              <a:t>User can move around the UNIX file system using cd (change directory) command.</a:t>
            </a:r>
          </a:p>
          <a:p>
            <a:pPr lvl="0" algn="just">
              <a:spcBef>
                <a:spcPts val="0"/>
              </a:spcBef>
              <a:buFont typeface="Symbol"/>
              <a:buChar char=""/>
            </a:pPr>
            <a:r>
              <a:rPr lang="en-US" sz="2000" dirty="0">
                <a:latin typeface="Times New Roman"/>
                <a:ea typeface="Times New Roman"/>
              </a:rPr>
              <a:t>When used with the argument, it changes the current directory to the directory specified as argument, </a:t>
            </a:r>
            <a:r>
              <a:rPr lang="en-US" sz="2000" dirty="0" err="1">
                <a:latin typeface="Times New Roman"/>
                <a:ea typeface="Times New Roman"/>
              </a:rPr>
              <a:t>progs</a:t>
            </a:r>
            <a:r>
              <a:rPr lang="en-US" sz="2000" dirty="0">
                <a:latin typeface="Times New Roman"/>
                <a:ea typeface="Times New Roman"/>
              </a:rPr>
              <a:t>:</a:t>
            </a:r>
          </a:p>
          <a:p>
            <a:pPr marR="0" indent="0">
              <a:spcBef>
                <a:spcPts val="0"/>
              </a:spcBef>
              <a:spcAft>
                <a:spcPts val="0"/>
              </a:spcAft>
              <a:buNone/>
            </a:pPr>
            <a:r>
              <a:rPr lang="en-US" sz="2000" b="1" dirty="0">
                <a:solidFill>
                  <a:srgbClr val="FF0000"/>
                </a:solidFill>
                <a:latin typeface="Times New Roman"/>
                <a:ea typeface="Calibri"/>
              </a:rPr>
              <a:t>$ </a:t>
            </a:r>
            <a:r>
              <a:rPr lang="en-US" sz="2000" b="1" dirty="0" err="1">
                <a:solidFill>
                  <a:srgbClr val="FF0000"/>
                </a:solidFill>
                <a:latin typeface="Times New Roman"/>
                <a:ea typeface="Calibri"/>
              </a:rPr>
              <a:t>pwd</a:t>
            </a:r>
            <a:r>
              <a:rPr lang="en-US" sz="2000" b="1" dirty="0">
                <a:solidFill>
                  <a:srgbClr val="FF0000"/>
                </a:solidFill>
                <a:latin typeface="Times New Roman"/>
                <a:ea typeface="Calibri"/>
              </a:rPr>
              <a:t> </a:t>
            </a:r>
            <a:r>
              <a:rPr lang="en-US" sz="2000" dirty="0">
                <a:solidFill>
                  <a:srgbClr val="FF0000"/>
                </a:solidFill>
                <a:latin typeface="Times New Roman"/>
                <a:ea typeface="Calibri"/>
              </a:rPr>
              <a:t>/home/</a:t>
            </a:r>
            <a:r>
              <a:rPr lang="en-US" sz="2000" dirty="0" err="1">
                <a:solidFill>
                  <a:srgbClr val="FF0000"/>
                </a:solidFill>
                <a:latin typeface="Times New Roman"/>
                <a:ea typeface="Calibri"/>
              </a:rPr>
              <a:t>kumar</a:t>
            </a:r>
            <a:r>
              <a:rPr lang="en-US" sz="2000" dirty="0">
                <a:solidFill>
                  <a:srgbClr val="FF0000"/>
                </a:solidFill>
                <a:latin typeface="Times New Roman"/>
                <a:ea typeface="Calibri"/>
              </a:rPr>
              <a:t> </a:t>
            </a:r>
            <a:endParaRPr lang="en-US" sz="2000" dirty="0">
              <a:solidFill>
                <a:srgbClr val="000000"/>
              </a:solidFill>
              <a:latin typeface="Times New Roman"/>
              <a:ea typeface="Calibri"/>
            </a:endParaRPr>
          </a:p>
          <a:p>
            <a:pPr marR="0" indent="0">
              <a:spcBef>
                <a:spcPts val="0"/>
              </a:spcBef>
              <a:spcAft>
                <a:spcPts val="0"/>
              </a:spcAft>
              <a:buNone/>
            </a:pPr>
            <a:r>
              <a:rPr lang="en-US" sz="2000" b="1" dirty="0">
                <a:solidFill>
                  <a:srgbClr val="FF0000"/>
                </a:solidFill>
                <a:latin typeface="Times New Roman"/>
                <a:ea typeface="Calibri"/>
              </a:rPr>
              <a:t>$cd </a:t>
            </a:r>
            <a:r>
              <a:rPr lang="en-US" sz="2000" b="1" dirty="0" err="1">
                <a:solidFill>
                  <a:srgbClr val="FF0000"/>
                </a:solidFill>
                <a:latin typeface="Times New Roman"/>
                <a:ea typeface="Calibri"/>
              </a:rPr>
              <a:t>progs</a:t>
            </a:r>
            <a:endParaRPr lang="en-US" sz="2000" dirty="0">
              <a:solidFill>
                <a:srgbClr val="000000"/>
              </a:solidFill>
              <a:latin typeface="Times New Roman"/>
              <a:ea typeface="Calibri"/>
            </a:endParaRPr>
          </a:p>
          <a:p>
            <a:pPr marR="0" indent="0">
              <a:spcBef>
                <a:spcPts val="0"/>
              </a:spcBef>
              <a:spcAft>
                <a:spcPts val="0"/>
              </a:spcAft>
              <a:buNone/>
            </a:pPr>
            <a:r>
              <a:rPr lang="en-US" sz="2000" b="1" dirty="0">
                <a:solidFill>
                  <a:srgbClr val="FF0000"/>
                </a:solidFill>
                <a:latin typeface="Times New Roman"/>
                <a:ea typeface="Calibri"/>
              </a:rPr>
              <a:t> $ </a:t>
            </a:r>
            <a:r>
              <a:rPr lang="en-US" sz="2000" b="1" dirty="0" err="1">
                <a:solidFill>
                  <a:srgbClr val="FF0000"/>
                </a:solidFill>
                <a:latin typeface="Times New Roman"/>
                <a:ea typeface="Calibri"/>
              </a:rPr>
              <a:t>pwd</a:t>
            </a:r>
            <a:r>
              <a:rPr lang="en-US" sz="2000" b="1" dirty="0">
                <a:solidFill>
                  <a:srgbClr val="FF0000"/>
                </a:solidFill>
                <a:latin typeface="Times New Roman"/>
                <a:ea typeface="Calibri"/>
              </a:rPr>
              <a:t> </a:t>
            </a:r>
            <a:r>
              <a:rPr lang="en-US" sz="2000" dirty="0">
                <a:solidFill>
                  <a:srgbClr val="FF0000"/>
                </a:solidFill>
                <a:latin typeface="Times New Roman"/>
                <a:ea typeface="Calibri"/>
              </a:rPr>
              <a:t>/home/</a:t>
            </a:r>
            <a:r>
              <a:rPr lang="en-US" sz="2000" dirty="0" err="1">
                <a:solidFill>
                  <a:srgbClr val="FF0000"/>
                </a:solidFill>
                <a:latin typeface="Times New Roman"/>
                <a:ea typeface="Calibri"/>
              </a:rPr>
              <a:t>kumar</a:t>
            </a:r>
            <a:r>
              <a:rPr lang="en-US" sz="2000" dirty="0">
                <a:solidFill>
                  <a:srgbClr val="FF0000"/>
                </a:solidFill>
                <a:latin typeface="Times New Roman"/>
                <a:ea typeface="Calibri"/>
              </a:rPr>
              <a:t>/</a:t>
            </a:r>
            <a:r>
              <a:rPr lang="en-US" sz="2000" dirty="0" err="1">
                <a:solidFill>
                  <a:srgbClr val="FF0000"/>
                </a:solidFill>
                <a:latin typeface="Times New Roman"/>
                <a:ea typeface="Calibri"/>
              </a:rPr>
              <a:t>progs</a:t>
            </a:r>
            <a:r>
              <a:rPr lang="en-US" sz="2000" dirty="0">
                <a:solidFill>
                  <a:srgbClr val="FF0000"/>
                </a:solidFill>
                <a:latin typeface="Times New Roman"/>
                <a:ea typeface="Calibri"/>
              </a:rPr>
              <a:t> </a:t>
            </a:r>
            <a:endParaRPr lang="en-US" sz="2000" dirty="0">
              <a:solidFill>
                <a:srgbClr val="000000"/>
              </a:solidFill>
              <a:latin typeface="Times New Roman"/>
              <a:ea typeface="Calibri"/>
            </a:endParaRPr>
          </a:p>
          <a:p>
            <a:pPr lvl="0">
              <a:spcBef>
                <a:spcPts val="0"/>
              </a:spcBef>
              <a:buFont typeface="Symbol"/>
              <a:buChar char=""/>
            </a:pPr>
            <a:r>
              <a:rPr lang="en-US" sz="2000" dirty="0">
                <a:solidFill>
                  <a:srgbClr val="000000"/>
                </a:solidFill>
                <a:latin typeface="Times New Roman"/>
                <a:ea typeface="Calibri"/>
              </a:rPr>
              <a:t>Here we are using the relative pathname of </a:t>
            </a:r>
            <a:r>
              <a:rPr lang="en-US" sz="2000" dirty="0" err="1">
                <a:solidFill>
                  <a:srgbClr val="000000"/>
                </a:solidFill>
                <a:latin typeface="Times New Roman"/>
                <a:ea typeface="Calibri"/>
              </a:rPr>
              <a:t>progs</a:t>
            </a:r>
            <a:r>
              <a:rPr lang="en-US" sz="2000" dirty="0">
                <a:solidFill>
                  <a:srgbClr val="000000"/>
                </a:solidFill>
                <a:latin typeface="Times New Roman"/>
                <a:ea typeface="Calibri"/>
              </a:rPr>
              <a:t> directory. The same can be done with the absolute pathname also. </a:t>
            </a:r>
          </a:p>
          <a:p>
            <a:pPr marR="0" indent="0">
              <a:spcBef>
                <a:spcPts val="0"/>
              </a:spcBef>
              <a:spcAft>
                <a:spcPts val="0"/>
              </a:spcAft>
              <a:buNone/>
            </a:pPr>
            <a:r>
              <a:rPr lang="en-US" sz="2000" b="1" dirty="0">
                <a:solidFill>
                  <a:srgbClr val="FF0000"/>
                </a:solidFill>
                <a:latin typeface="Times New Roman"/>
                <a:ea typeface="Calibri"/>
              </a:rPr>
              <a:t>$cd </a:t>
            </a:r>
            <a:r>
              <a:rPr lang="en-US" sz="2000" dirty="0">
                <a:solidFill>
                  <a:srgbClr val="FF0000"/>
                </a:solidFill>
                <a:latin typeface="Times New Roman"/>
                <a:ea typeface="Calibri"/>
              </a:rPr>
              <a:t>/home/</a:t>
            </a:r>
            <a:r>
              <a:rPr lang="en-US" sz="2000" dirty="0" err="1">
                <a:solidFill>
                  <a:srgbClr val="FF0000"/>
                </a:solidFill>
                <a:latin typeface="Times New Roman"/>
                <a:ea typeface="Calibri"/>
              </a:rPr>
              <a:t>kumar</a:t>
            </a:r>
            <a:r>
              <a:rPr lang="en-US" sz="2000" dirty="0">
                <a:solidFill>
                  <a:srgbClr val="FF0000"/>
                </a:solidFill>
                <a:latin typeface="Times New Roman"/>
                <a:ea typeface="Calibri"/>
              </a:rPr>
              <a:t>/</a:t>
            </a:r>
            <a:r>
              <a:rPr lang="en-US" sz="2000" dirty="0" err="1">
                <a:solidFill>
                  <a:srgbClr val="FF0000"/>
                </a:solidFill>
                <a:latin typeface="Times New Roman"/>
                <a:ea typeface="Calibri"/>
              </a:rPr>
              <a:t>progs</a:t>
            </a:r>
            <a:endParaRPr lang="en-US" sz="2000" dirty="0">
              <a:solidFill>
                <a:srgbClr val="000000"/>
              </a:solidFill>
              <a:latin typeface="Times New Roman"/>
              <a:ea typeface="Calibri"/>
            </a:endParaRPr>
          </a:p>
          <a:p>
            <a:pPr marR="0" indent="0">
              <a:spcBef>
                <a:spcPts val="0"/>
              </a:spcBef>
              <a:spcAft>
                <a:spcPts val="0"/>
              </a:spcAft>
              <a:buNone/>
            </a:pPr>
            <a:r>
              <a:rPr lang="en-US" sz="2000" b="1" dirty="0">
                <a:solidFill>
                  <a:srgbClr val="FF0000"/>
                </a:solidFill>
                <a:latin typeface="Times New Roman"/>
                <a:ea typeface="Calibri"/>
              </a:rPr>
              <a:t>$ </a:t>
            </a:r>
            <a:r>
              <a:rPr lang="en-US" sz="2000" b="1" dirty="0" err="1">
                <a:solidFill>
                  <a:srgbClr val="FF0000"/>
                </a:solidFill>
                <a:latin typeface="Times New Roman"/>
                <a:ea typeface="Calibri"/>
              </a:rPr>
              <a:t>pwd</a:t>
            </a:r>
            <a:r>
              <a:rPr lang="en-US" sz="2000" b="1" dirty="0">
                <a:solidFill>
                  <a:srgbClr val="FF0000"/>
                </a:solidFill>
                <a:latin typeface="Times New Roman"/>
                <a:ea typeface="Calibri"/>
              </a:rPr>
              <a:t> </a:t>
            </a:r>
            <a:r>
              <a:rPr lang="en-US" sz="2000" dirty="0">
                <a:solidFill>
                  <a:srgbClr val="FF0000"/>
                </a:solidFill>
                <a:latin typeface="Times New Roman"/>
                <a:ea typeface="Calibri"/>
              </a:rPr>
              <a:t>/home/</a:t>
            </a:r>
            <a:r>
              <a:rPr lang="en-US" sz="2000" dirty="0" err="1">
                <a:solidFill>
                  <a:srgbClr val="FF0000"/>
                </a:solidFill>
                <a:latin typeface="Times New Roman"/>
                <a:ea typeface="Calibri"/>
              </a:rPr>
              <a:t>kumar</a:t>
            </a:r>
            <a:r>
              <a:rPr lang="en-US" sz="2000" dirty="0">
                <a:solidFill>
                  <a:srgbClr val="FF0000"/>
                </a:solidFill>
                <a:latin typeface="Times New Roman"/>
                <a:ea typeface="Calibri"/>
              </a:rPr>
              <a:t>/</a:t>
            </a:r>
            <a:r>
              <a:rPr lang="en-US" sz="2000" dirty="0" err="1">
                <a:solidFill>
                  <a:srgbClr val="FF0000"/>
                </a:solidFill>
                <a:latin typeface="Times New Roman"/>
                <a:ea typeface="Calibri"/>
              </a:rPr>
              <a:t>progs</a:t>
            </a:r>
            <a:r>
              <a:rPr lang="en-US" sz="2000" dirty="0">
                <a:solidFill>
                  <a:srgbClr val="FF0000"/>
                </a:solidFill>
                <a:latin typeface="Times New Roman"/>
                <a:ea typeface="Calibri"/>
              </a:rPr>
              <a:t> </a:t>
            </a:r>
            <a:endParaRPr lang="en-US" sz="2000" dirty="0">
              <a:solidFill>
                <a:srgbClr val="000000"/>
              </a:solidFill>
              <a:latin typeface="Times New Roman"/>
              <a:ea typeface="Calibri"/>
            </a:endParaRPr>
          </a:p>
          <a:p>
            <a:pPr marR="0" indent="0">
              <a:spcBef>
                <a:spcPts val="0"/>
              </a:spcBef>
              <a:spcAft>
                <a:spcPts val="0"/>
              </a:spcAft>
              <a:buNone/>
            </a:pPr>
            <a:r>
              <a:rPr lang="en-US" sz="2000" b="1" dirty="0">
                <a:solidFill>
                  <a:srgbClr val="FF0000"/>
                </a:solidFill>
                <a:latin typeface="Times New Roman"/>
                <a:ea typeface="Calibri"/>
              </a:rPr>
              <a:t>$cd /bin $ </a:t>
            </a:r>
            <a:r>
              <a:rPr lang="en-US" sz="2000" b="1" dirty="0" err="1">
                <a:solidFill>
                  <a:srgbClr val="FF0000"/>
                </a:solidFill>
                <a:latin typeface="Times New Roman"/>
                <a:ea typeface="Calibri"/>
              </a:rPr>
              <a:t>pwd</a:t>
            </a:r>
            <a:r>
              <a:rPr lang="en-US" sz="2000" b="1" dirty="0">
                <a:solidFill>
                  <a:srgbClr val="FF0000"/>
                </a:solidFill>
                <a:latin typeface="Times New Roman"/>
                <a:ea typeface="Calibri"/>
              </a:rPr>
              <a:t> </a:t>
            </a:r>
            <a:r>
              <a:rPr lang="en-US" sz="2000" dirty="0">
                <a:solidFill>
                  <a:srgbClr val="FF0000"/>
                </a:solidFill>
                <a:latin typeface="Times New Roman"/>
                <a:ea typeface="Calibri"/>
              </a:rPr>
              <a:t>/bin </a:t>
            </a:r>
            <a:endParaRPr lang="en-US" sz="2000" dirty="0">
              <a:solidFill>
                <a:srgbClr val="000000"/>
              </a:solidFill>
              <a:latin typeface="Times New Roman"/>
              <a:ea typeface="Calibri"/>
            </a:endParaRPr>
          </a:p>
          <a:p>
            <a:pPr lvl="0">
              <a:spcBef>
                <a:spcPts val="0"/>
              </a:spcBef>
              <a:buFont typeface="Symbol"/>
              <a:buChar char=""/>
            </a:pPr>
            <a:r>
              <a:rPr lang="en-US" sz="2000" dirty="0">
                <a:solidFill>
                  <a:srgbClr val="000000"/>
                </a:solidFill>
                <a:latin typeface="Times New Roman"/>
                <a:ea typeface="Calibri"/>
              </a:rPr>
              <a:t>cd can also be used without arguments: </a:t>
            </a:r>
          </a:p>
          <a:p>
            <a:pPr marR="0" indent="0">
              <a:spcBef>
                <a:spcPts val="0"/>
              </a:spcBef>
              <a:spcAft>
                <a:spcPts val="0"/>
              </a:spcAft>
              <a:buNone/>
            </a:pPr>
            <a:r>
              <a:rPr lang="en-US" sz="2000" b="1" dirty="0" smtClean="0">
                <a:solidFill>
                  <a:srgbClr val="FF0000"/>
                </a:solidFill>
                <a:latin typeface="Times New Roman"/>
                <a:ea typeface="Times New Roman"/>
              </a:rPr>
              <a:t>$ </a:t>
            </a:r>
            <a:r>
              <a:rPr lang="en-US" sz="2000" b="1" dirty="0" err="1">
                <a:solidFill>
                  <a:srgbClr val="FF0000"/>
                </a:solidFill>
                <a:latin typeface="Times New Roman"/>
                <a:ea typeface="Times New Roman"/>
              </a:rPr>
              <a:t>pwd</a:t>
            </a:r>
            <a:r>
              <a:rPr lang="en-US" sz="2000" b="1" dirty="0">
                <a:solidFill>
                  <a:srgbClr val="FF0000"/>
                </a:solidFill>
                <a:latin typeface="Times New Roman"/>
                <a:ea typeface="Times New Roman"/>
              </a:rPr>
              <a:t> </a:t>
            </a:r>
            <a:r>
              <a:rPr lang="en-US" sz="2000" dirty="0">
                <a:solidFill>
                  <a:srgbClr val="FF0000"/>
                </a:solidFill>
                <a:latin typeface="Times New Roman"/>
                <a:ea typeface="Times New Roman"/>
              </a:rPr>
              <a:t>/home/</a:t>
            </a:r>
            <a:r>
              <a:rPr lang="en-US" sz="2000" dirty="0" err="1">
                <a:solidFill>
                  <a:srgbClr val="FF0000"/>
                </a:solidFill>
                <a:latin typeface="Times New Roman"/>
                <a:ea typeface="Times New Roman"/>
              </a:rPr>
              <a:t>kumar</a:t>
            </a:r>
            <a:r>
              <a:rPr lang="en-US" sz="2000" dirty="0">
                <a:solidFill>
                  <a:srgbClr val="FF0000"/>
                </a:solidFill>
                <a:latin typeface="Times New Roman"/>
                <a:ea typeface="Times New Roman"/>
              </a:rPr>
              <a:t>/</a:t>
            </a:r>
            <a:r>
              <a:rPr lang="en-US" sz="2000" dirty="0" err="1">
                <a:solidFill>
                  <a:srgbClr val="FF0000"/>
                </a:solidFill>
                <a:latin typeface="Times New Roman"/>
                <a:ea typeface="Times New Roman"/>
              </a:rPr>
              <a:t>progs</a:t>
            </a:r>
            <a:r>
              <a:rPr lang="en-US" sz="2000" dirty="0">
                <a:solidFill>
                  <a:srgbClr val="FF0000"/>
                </a:solidFill>
                <a:latin typeface="Times New Roman"/>
                <a:ea typeface="Times New Roman"/>
              </a:rPr>
              <a:t> </a:t>
            </a:r>
            <a:endParaRPr lang="en-US" sz="2000" dirty="0">
              <a:latin typeface="Times New Roman"/>
              <a:ea typeface="Times New Roman"/>
            </a:endParaRPr>
          </a:p>
          <a:p>
            <a:pPr marR="0" indent="0">
              <a:spcBef>
                <a:spcPts val="0"/>
              </a:spcBef>
              <a:spcAft>
                <a:spcPts val="0"/>
              </a:spcAft>
              <a:buNone/>
            </a:pPr>
            <a:r>
              <a:rPr lang="en-US" sz="2000" b="1" dirty="0">
                <a:solidFill>
                  <a:srgbClr val="FF0000"/>
                </a:solidFill>
                <a:latin typeface="Times New Roman"/>
                <a:ea typeface="Times New Roman"/>
              </a:rPr>
              <a:t>$cd </a:t>
            </a:r>
            <a:endParaRPr lang="en-US" sz="2000" dirty="0">
              <a:latin typeface="Times New Roman"/>
              <a:ea typeface="Times New Roman"/>
            </a:endParaRPr>
          </a:p>
          <a:p>
            <a:pPr marR="0" indent="0">
              <a:spcBef>
                <a:spcPts val="0"/>
              </a:spcBef>
              <a:spcAft>
                <a:spcPts val="0"/>
              </a:spcAft>
              <a:buNone/>
            </a:pPr>
            <a:r>
              <a:rPr lang="en-US" sz="2000" b="1" dirty="0">
                <a:solidFill>
                  <a:srgbClr val="FF0000"/>
                </a:solidFill>
                <a:latin typeface="Times New Roman"/>
                <a:ea typeface="Times New Roman"/>
              </a:rPr>
              <a:t>$ </a:t>
            </a:r>
            <a:r>
              <a:rPr lang="en-US" sz="2000" b="1" dirty="0" err="1">
                <a:solidFill>
                  <a:srgbClr val="FF0000"/>
                </a:solidFill>
                <a:latin typeface="Times New Roman"/>
                <a:ea typeface="Times New Roman"/>
              </a:rPr>
              <a:t>pwd</a:t>
            </a:r>
            <a:r>
              <a:rPr lang="en-US" sz="2000" b="1" dirty="0">
                <a:solidFill>
                  <a:srgbClr val="FF0000"/>
                </a:solidFill>
                <a:latin typeface="Times New Roman"/>
                <a:ea typeface="Times New Roman"/>
              </a:rPr>
              <a:t> </a:t>
            </a:r>
            <a:r>
              <a:rPr lang="en-US" sz="2000" dirty="0">
                <a:solidFill>
                  <a:srgbClr val="FF0000"/>
                </a:solidFill>
                <a:latin typeface="Times New Roman"/>
                <a:ea typeface="Times New Roman"/>
              </a:rPr>
              <a:t>/home/</a:t>
            </a:r>
            <a:r>
              <a:rPr lang="en-US" sz="2000" dirty="0" err="1">
                <a:solidFill>
                  <a:srgbClr val="FF0000"/>
                </a:solidFill>
                <a:latin typeface="Times New Roman"/>
                <a:ea typeface="Times New Roman"/>
              </a:rPr>
              <a:t>kumar</a:t>
            </a:r>
            <a:endParaRPr lang="en-US" sz="2000" dirty="0">
              <a:latin typeface="Times New Roman"/>
              <a:ea typeface="Times New Roman"/>
            </a:endParaRPr>
          </a:p>
          <a:p>
            <a:pPr marL="0" marR="0" indent="0">
              <a:spcBef>
                <a:spcPts val="0"/>
              </a:spcBef>
              <a:spcAft>
                <a:spcPts val="0"/>
              </a:spcAft>
              <a:buNone/>
            </a:pPr>
            <a:r>
              <a:rPr lang="en-US" sz="2000" dirty="0">
                <a:solidFill>
                  <a:srgbClr val="000000"/>
                </a:solidFill>
                <a:latin typeface="Times New Roman"/>
                <a:ea typeface="Calibri"/>
              </a:rPr>
              <a:t> </a:t>
            </a:r>
            <a:r>
              <a:rPr lang="en-US" sz="2000" dirty="0" smtClean="0">
                <a:solidFill>
                  <a:srgbClr val="000000"/>
                </a:solidFill>
                <a:latin typeface="Times New Roman"/>
                <a:ea typeface="Calibri"/>
              </a:rPr>
              <a:t>cd </a:t>
            </a:r>
            <a:r>
              <a:rPr lang="en-US" sz="2000" dirty="0">
                <a:solidFill>
                  <a:srgbClr val="000000"/>
                </a:solidFill>
                <a:latin typeface="Times New Roman"/>
                <a:ea typeface="Calibri"/>
              </a:rPr>
              <a:t>without argument changes the working directory to home directory. </a:t>
            </a:r>
          </a:p>
          <a:p>
            <a:pPr marR="0" indent="0">
              <a:spcBef>
                <a:spcPts val="0"/>
              </a:spcBef>
              <a:spcAft>
                <a:spcPts val="0"/>
              </a:spcAft>
              <a:buNone/>
            </a:pPr>
            <a:r>
              <a:rPr lang="en-US" sz="2000" b="1" dirty="0">
                <a:solidFill>
                  <a:srgbClr val="FF0000"/>
                </a:solidFill>
                <a:latin typeface="Times New Roman"/>
                <a:ea typeface="Times New Roman"/>
              </a:rPr>
              <a:t>$cd /home/</a:t>
            </a:r>
            <a:r>
              <a:rPr lang="en-US" sz="2000" b="1" dirty="0" err="1">
                <a:solidFill>
                  <a:srgbClr val="FF0000"/>
                </a:solidFill>
                <a:latin typeface="Times New Roman"/>
                <a:ea typeface="Times New Roman"/>
              </a:rPr>
              <a:t>sharma</a:t>
            </a:r>
            <a:r>
              <a:rPr lang="en-US" sz="2000" b="1" dirty="0">
                <a:solidFill>
                  <a:srgbClr val="FF0000"/>
                </a:solidFill>
                <a:latin typeface="Times New Roman"/>
                <a:ea typeface="Times New Roman"/>
              </a:rPr>
              <a:t> </a:t>
            </a:r>
            <a:endParaRPr lang="en-US" sz="2000" dirty="0">
              <a:latin typeface="Times New Roman"/>
              <a:ea typeface="Times New Roman"/>
            </a:endParaRPr>
          </a:p>
          <a:p>
            <a:pPr marR="0" indent="0">
              <a:spcBef>
                <a:spcPts val="0"/>
              </a:spcBef>
              <a:spcAft>
                <a:spcPts val="0"/>
              </a:spcAft>
              <a:buNone/>
            </a:pPr>
            <a:r>
              <a:rPr lang="en-US" sz="2000" b="1" dirty="0">
                <a:solidFill>
                  <a:srgbClr val="FF0000"/>
                </a:solidFill>
                <a:latin typeface="Times New Roman"/>
                <a:ea typeface="Times New Roman"/>
              </a:rPr>
              <a:t>$ </a:t>
            </a:r>
            <a:r>
              <a:rPr lang="en-US" sz="2000" b="1" dirty="0" err="1">
                <a:solidFill>
                  <a:srgbClr val="FF0000"/>
                </a:solidFill>
                <a:latin typeface="Times New Roman"/>
                <a:ea typeface="Times New Roman"/>
              </a:rPr>
              <a:t>pwd</a:t>
            </a:r>
            <a:r>
              <a:rPr lang="en-US" sz="2000" b="1" dirty="0">
                <a:solidFill>
                  <a:srgbClr val="FF0000"/>
                </a:solidFill>
                <a:latin typeface="Times New Roman"/>
                <a:ea typeface="Times New Roman"/>
              </a:rPr>
              <a:t> </a:t>
            </a:r>
            <a:r>
              <a:rPr lang="en-US" sz="2000" dirty="0">
                <a:solidFill>
                  <a:srgbClr val="FF0000"/>
                </a:solidFill>
                <a:latin typeface="Times New Roman"/>
                <a:ea typeface="Times New Roman"/>
              </a:rPr>
              <a:t>/home/</a:t>
            </a:r>
            <a:r>
              <a:rPr lang="en-US" sz="2000" dirty="0" err="1">
                <a:solidFill>
                  <a:srgbClr val="FF0000"/>
                </a:solidFill>
                <a:latin typeface="Times New Roman"/>
                <a:ea typeface="Times New Roman"/>
              </a:rPr>
              <a:t>sharma</a:t>
            </a:r>
            <a:endParaRPr lang="en-US" sz="2000" dirty="0">
              <a:latin typeface="Times New Roman"/>
              <a:ea typeface="Times New Roman"/>
            </a:endParaRPr>
          </a:p>
          <a:p>
            <a:pPr marR="0" indent="0">
              <a:spcBef>
                <a:spcPts val="0"/>
              </a:spcBef>
              <a:spcAft>
                <a:spcPts val="0"/>
              </a:spcAft>
              <a:buNone/>
            </a:pPr>
            <a:r>
              <a:rPr lang="en-US" sz="2000" b="1" dirty="0">
                <a:solidFill>
                  <a:srgbClr val="FF0000"/>
                </a:solidFill>
                <a:latin typeface="Times New Roman"/>
                <a:ea typeface="Times New Roman"/>
              </a:rPr>
              <a:t>$cd </a:t>
            </a:r>
            <a:r>
              <a:rPr lang="en-US" sz="2000" dirty="0">
                <a:solidFill>
                  <a:srgbClr val="FF0000"/>
                </a:solidFill>
                <a:latin typeface="Times New Roman"/>
                <a:ea typeface="Times New Roman"/>
              </a:rPr>
              <a:t>/home/</a:t>
            </a:r>
            <a:r>
              <a:rPr lang="en-US" sz="2000" dirty="0" err="1">
                <a:solidFill>
                  <a:srgbClr val="FF0000"/>
                </a:solidFill>
                <a:latin typeface="Times New Roman"/>
                <a:ea typeface="Times New Roman"/>
              </a:rPr>
              <a:t>kumar</a:t>
            </a:r>
            <a:endParaRPr lang="en-US" sz="2000" dirty="0">
              <a:latin typeface="Times New Roman"/>
              <a:ea typeface="Times New Roman"/>
            </a:endParaRPr>
          </a:p>
          <a:p>
            <a:endParaRPr lang="en-US" sz="2000" dirty="0"/>
          </a:p>
        </p:txBody>
      </p:sp>
      <p:sp>
        <p:nvSpPr>
          <p:cNvPr id="5" name="Slide Number Placeholder 4"/>
          <p:cNvSpPr>
            <a:spLocks noGrp="1"/>
          </p:cNvSpPr>
          <p:nvPr>
            <p:ph type="sldNum" sz="quarter" idx="12"/>
          </p:nvPr>
        </p:nvSpPr>
        <p:spPr/>
        <p:txBody>
          <a:bodyPr/>
          <a:lstStyle/>
          <a:p>
            <a:fld id="{BDA81EBD-E76A-4F41-A446-2C36F17D92D6}" type="slidenum">
              <a:rPr lang="en-US" smtClean="0"/>
              <a:pPr/>
              <a:t>78</a:t>
            </a:fld>
            <a:endParaRPr lang="en-US"/>
          </a:p>
        </p:txBody>
      </p:sp>
      <p:sp>
        <p:nvSpPr>
          <p:cNvPr id="6" name="Footer Placeholder 5"/>
          <p:cNvSpPr>
            <a:spLocks noGrp="1"/>
          </p:cNvSpPr>
          <p:nvPr>
            <p:ph type="ftr" sz="quarter" idx="11"/>
          </p:nvPr>
        </p:nvSpPr>
        <p:spPr/>
        <p:txBody>
          <a:bodyPr/>
          <a:lstStyle/>
          <a:p>
            <a:r>
              <a:rPr lang="en-US" smtClean="0"/>
              <a:t>Dr Rekha B Venkatapur</a:t>
            </a:r>
            <a:endParaRPr lang="en-US"/>
          </a:p>
        </p:txBody>
      </p:sp>
    </p:spTree>
    <p:extLst>
      <p:ext uri="{BB962C8B-B14F-4D97-AF65-F5344CB8AC3E}">
        <p14:creationId xmlns:p14="http://schemas.microsoft.com/office/powerpoint/2010/main" xmlns="" val="215259777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52400"/>
            <a:ext cx="8763000" cy="6553200"/>
          </a:xfrm>
        </p:spPr>
        <p:txBody>
          <a:bodyPr>
            <a:noAutofit/>
          </a:bodyPr>
          <a:lstStyle/>
          <a:p>
            <a:pPr marL="0" marR="0" algn="just">
              <a:spcBef>
                <a:spcPts val="0"/>
              </a:spcBef>
              <a:spcAft>
                <a:spcPts val="0"/>
              </a:spcAft>
            </a:pPr>
            <a:r>
              <a:rPr lang="en-US" sz="2800" b="1" dirty="0" err="1">
                <a:solidFill>
                  <a:srgbClr val="000000"/>
                </a:solidFill>
                <a:latin typeface="Times New Roman"/>
                <a:ea typeface="Calibri"/>
              </a:rPr>
              <a:t>mkdir</a:t>
            </a:r>
            <a:r>
              <a:rPr lang="en-US" sz="2800" b="1" dirty="0">
                <a:solidFill>
                  <a:srgbClr val="000000"/>
                </a:solidFill>
                <a:latin typeface="Times New Roman"/>
                <a:ea typeface="Calibri"/>
              </a:rPr>
              <a:t>: MAKING DIRECTORIES </a:t>
            </a:r>
            <a:endParaRPr lang="en-US" sz="2000" dirty="0">
              <a:solidFill>
                <a:srgbClr val="000000"/>
              </a:solidFill>
              <a:latin typeface="Times New Roman"/>
              <a:ea typeface="Calibri"/>
            </a:endParaRPr>
          </a:p>
          <a:p>
            <a:pPr lvl="0" algn="just">
              <a:spcBef>
                <a:spcPts val="0"/>
              </a:spcBef>
              <a:buFont typeface="Symbol"/>
              <a:buChar char=""/>
            </a:pPr>
            <a:r>
              <a:rPr lang="en-US" sz="2000" dirty="0">
                <a:solidFill>
                  <a:srgbClr val="000000"/>
                </a:solidFill>
                <a:latin typeface="Times New Roman"/>
                <a:ea typeface="Calibri"/>
              </a:rPr>
              <a:t>Directories are created with </a:t>
            </a:r>
            <a:r>
              <a:rPr lang="en-US" sz="2000" b="1" dirty="0" err="1">
                <a:solidFill>
                  <a:srgbClr val="000000"/>
                </a:solidFill>
                <a:latin typeface="Times New Roman"/>
                <a:ea typeface="Calibri"/>
              </a:rPr>
              <a:t>mkdir</a:t>
            </a:r>
            <a:r>
              <a:rPr lang="en-US" sz="2000" b="1" dirty="0">
                <a:solidFill>
                  <a:srgbClr val="000000"/>
                </a:solidFill>
                <a:latin typeface="Times New Roman"/>
                <a:ea typeface="Calibri"/>
              </a:rPr>
              <a:t> </a:t>
            </a:r>
            <a:r>
              <a:rPr lang="en-US" sz="2000" dirty="0">
                <a:solidFill>
                  <a:srgbClr val="000000"/>
                </a:solidFill>
                <a:latin typeface="Times New Roman"/>
                <a:ea typeface="Calibri"/>
              </a:rPr>
              <a:t>(make directory) command. The command is followed by names of the directories to be created. A directory patch is created under current directory like this: </a:t>
            </a:r>
          </a:p>
          <a:p>
            <a:pPr marL="0" marR="0" indent="0" algn="just">
              <a:spcBef>
                <a:spcPts val="0"/>
              </a:spcBef>
              <a:spcAft>
                <a:spcPts val="0"/>
              </a:spcAft>
              <a:buNone/>
            </a:pPr>
            <a:r>
              <a:rPr lang="en-US" sz="2000" b="1" dirty="0">
                <a:solidFill>
                  <a:srgbClr val="FF0000"/>
                </a:solidFill>
                <a:latin typeface="Times New Roman"/>
                <a:ea typeface="Calibri"/>
              </a:rPr>
              <a:t>$</a:t>
            </a:r>
            <a:r>
              <a:rPr lang="en-US" sz="2000" b="1" dirty="0" err="1">
                <a:solidFill>
                  <a:srgbClr val="FF0000"/>
                </a:solidFill>
                <a:latin typeface="Times New Roman"/>
                <a:ea typeface="Calibri"/>
              </a:rPr>
              <a:t>mkdir</a:t>
            </a:r>
            <a:r>
              <a:rPr lang="en-US" sz="2000" b="1" dirty="0">
                <a:solidFill>
                  <a:srgbClr val="FF0000"/>
                </a:solidFill>
                <a:latin typeface="Times New Roman"/>
                <a:ea typeface="Calibri"/>
              </a:rPr>
              <a:t> patch </a:t>
            </a:r>
            <a:endParaRPr lang="en-US" sz="2000" dirty="0">
              <a:solidFill>
                <a:srgbClr val="000000"/>
              </a:solidFill>
              <a:latin typeface="Times New Roman"/>
              <a:ea typeface="Calibri"/>
            </a:endParaRPr>
          </a:p>
          <a:p>
            <a:pPr lvl="0" algn="just">
              <a:spcBef>
                <a:spcPts val="0"/>
              </a:spcBef>
              <a:buFont typeface="Symbol"/>
              <a:buChar char=""/>
            </a:pPr>
            <a:r>
              <a:rPr lang="en-US" sz="2000" dirty="0">
                <a:solidFill>
                  <a:srgbClr val="000000"/>
                </a:solidFill>
                <a:latin typeface="Times New Roman"/>
                <a:ea typeface="Calibri"/>
              </a:rPr>
              <a:t>You can create a number of subdirectories with one </a:t>
            </a:r>
            <a:r>
              <a:rPr lang="en-US" sz="2000" b="1" dirty="0" err="1">
                <a:solidFill>
                  <a:srgbClr val="000000"/>
                </a:solidFill>
                <a:latin typeface="Times New Roman"/>
                <a:ea typeface="Calibri"/>
              </a:rPr>
              <a:t>mkdir</a:t>
            </a:r>
            <a:r>
              <a:rPr lang="en-US" sz="2000" b="1" dirty="0">
                <a:solidFill>
                  <a:srgbClr val="000000"/>
                </a:solidFill>
                <a:latin typeface="Times New Roman"/>
                <a:ea typeface="Calibri"/>
              </a:rPr>
              <a:t> </a:t>
            </a:r>
            <a:r>
              <a:rPr lang="en-US" sz="2000" dirty="0">
                <a:solidFill>
                  <a:srgbClr val="000000"/>
                </a:solidFill>
                <a:latin typeface="Times New Roman"/>
                <a:ea typeface="Calibri"/>
              </a:rPr>
              <a:t>command: </a:t>
            </a:r>
          </a:p>
          <a:p>
            <a:pPr marL="0" marR="0" indent="0" algn="just">
              <a:spcBef>
                <a:spcPts val="0"/>
              </a:spcBef>
              <a:spcAft>
                <a:spcPts val="0"/>
              </a:spcAft>
              <a:buNone/>
            </a:pPr>
            <a:r>
              <a:rPr lang="en-US" sz="2000" b="1" dirty="0">
                <a:solidFill>
                  <a:srgbClr val="FF0000"/>
                </a:solidFill>
                <a:latin typeface="Times New Roman"/>
                <a:ea typeface="Calibri"/>
              </a:rPr>
              <a:t>$</a:t>
            </a:r>
            <a:r>
              <a:rPr lang="en-US" sz="2000" b="1" dirty="0" err="1">
                <a:solidFill>
                  <a:srgbClr val="FF0000"/>
                </a:solidFill>
                <a:latin typeface="Times New Roman"/>
                <a:ea typeface="Calibri"/>
              </a:rPr>
              <a:t>mkdir</a:t>
            </a:r>
            <a:r>
              <a:rPr lang="en-US" sz="2000" b="1" dirty="0">
                <a:solidFill>
                  <a:srgbClr val="FF0000"/>
                </a:solidFill>
                <a:latin typeface="Times New Roman"/>
                <a:ea typeface="Calibri"/>
              </a:rPr>
              <a:t> patch </a:t>
            </a:r>
            <a:r>
              <a:rPr lang="en-US" sz="2000" b="1" dirty="0" err="1">
                <a:solidFill>
                  <a:srgbClr val="FF0000"/>
                </a:solidFill>
                <a:latin typeface="Times New Roman"/>
                <a:ea typeface="Calibri"/>
              </a:rPr>
              <a:t>dba</a:t>
            </a:r>
            <a:r>
              <a:rPr lang="en-US" sz="2000" b="1" dirty="0">
                <a:solidFill>
                  <a:srgbClr val="FF0000"/>
                </a:solidFill>
                <a:latin typeface="Times New Roman"/>
                <a:ea typeface="Calibri"/>
              </a:rPr>
              <a:t> doc </a:t>
            </a:r>
            <a:endParaRPr lang="en-US" sz="2000" dirty="0">
              <a:solidFill>
                <a:srgbClr val="000000"/>
              </a:solidFill>
              <a:latin typeface="Times New Roman"/>
              <a:ea typeface="Calibri"/>
            </a:endParaRPr>
          </a:p>
          <a:p>
            <a:pPr lvl="0" algn="just">
              <a:spcBef>
                <a:spcPts val="0"/>
              </a:spcBef>
              <a:buFont typeface="Symbol"/>
              <a:buChar char=""/>
            </a:pPr>
            <a:r>
              <a:rPr lang="en-US" sz="2000" dirty="0">
                <a:solidFill>
                  <a:srgbClr val="000000"/>
                </a:solidFill>
                <a:latin typeface="Times New Roman"/>
                <a:ea typeface="Calibri"/>
              </a:rPr>
              <a:t>For instance the following command creates a directory tree: </a:t>
            </a:r>
          </a:p>
          <a:p>
            <a:pPr marL="0" marR="0" indent="0" algn="just">
              <a:spcBef>
                <a:spcPts val="0"/>
              </a:spcBef>
              <a:spcAft>
                <a:spcPts val="0"/>
              </a:spcAft>
              <a:buNone/>
            </a:pPr>
            <a:r>
              <a:rPr lang="en-US" sz="2000" b="1" dirty="0">
                <a:solidFill>
                  <a:srgbClr val="FF0000"/>
                </a:solidFill>
                <a:latin typeface="Times New Roman"/>
                <a:ea typeface="Calibri"/>
              </a:rPr>
              <a:t>$</a:t>
            </a:r>
            <a:r>
              <a:rPr lang="en-US" sz="2000" b="1" dirty="0" err="1">
                <a:solidFill>
                  <a:srgbClr val="FF0000"/>
                </a:solidFill>
                <a:latin typeface="Times New Roman"/>
                <a:ea typeface="Calibri"/>
              </a:rPr>
              <a:t>mkdir</a:t>
            </a:r>
            <a:r>
              <a:rPr lang="en-US" sz="2000" b="1" dirty="0">
                <a:solidFill>
                  <a:srgbClr val="FF0000"/>
                </a:solidFill>
                <a:latin typeface="Times New Roman"/>
                <a:ea typeface="Calibri"/>
              </a:rPr>
              <a:t> </a:t>
            </a:r>
            <a:r>
              <a:rPr lang="en-US" sz="2000" b="1" dirty="0" err="1">
                <a:solidFill>
                  <a:srgbClr val="FF0000"/>
                </a:solidFill>
                <a:latin typeface="Times New Roman"/>
                <a:ea typeface="Calibri"/>
              </a:rPr>
              <a:t>progs</a:t>
            </a:r>
            <a:r>
              <a:rPr lang="en-US" sz="2000" b="1" dirty="0">
                <a:solidFill>
                  <a:srgbClr val="FF0000"/>
                </a:solidFill>
                <a:latin typeface="Times New Roman"/>
                <a:ea typeface="Calibri"/>
              </a:rPr>
              <a:t> </a:t>
            </a:r>
            <a:r>
              <a:rPr lang="en-US" sz="2000" b="1" dirty="0" err="1">
                <a:solidFill>
                  <a:srgbClr val="FF0000"/>
                </a:solidFill>
                <a:latin typeface="Times New Roman"/>
                <a:ea typeface="Calibri"/>
              </a:rPr>
              <a:t>progs</a:t>
            </a:r>
            <a:r>
              <a:rPr lang="en-US" sz="2000" b="1" dirty="0">
                <a:solidFill>
                  <a:srgbClr val="FF0000"/>
                </a:solidFill>
                <a:latin typeface="Times New Roman"/>
                <a:ea typeface="Calibri"/>
              </a:rPr>
              <a:t>/</a:t>
            </a:r>
            <a:r>
              <a:rPr lang="en-US" sz="2000" b="1" dirty="0" err="1">
                <a:solidFill>
                  <a:srgbClr val="FF0000"/>
                </a:solidFill>
                <a:latin typeface="Times New Roman"/>
                <a:ea typeface="Calibri"/>
              </a:rPr>
              <a:t>cprogs</a:t>
            </a:r>
            <a:r>
              <a:rPr lang="en-US" sz="2000" b="1" dirty="0">
                <a:solidFill>
                  <a:srgbClr val="FF0000"/>
                </a:solidFill>
                <a:latin typeface="Times New Roman"/>
                <a:ea typeface="Calibri"/>
              </a:rPr>
              <a:t> </a:t>
            </a:r>
            <a:r>
              <a:rPr lang="en-US" sz="2000" b="1" dirty="0" err="1">
                <a:solidFill>
                  <a:srgbClr val="FF0000"/>
                </a:solidFill>
                <a:latin typeface="Times New Roman"/>
                <a:ea typeface="Calibri"/>
              </a:rPr>
              <a:t>progs</a:t>
            </a:r>
            <a:r>
              <a:rPr lang="en-US" sz="2000" b="1" dirty="0">
                <a:solidFill>
                  <a:srgbClr val="FF0000"/>
                </a:solidFill>
                <a:latin typeface="Times New Roman"/>
                <a:ea typeface="Calibri"/>
              </a:rPr>
              <a:t>/</a:t>
            </a:r>
            <a:r>
              <a:rPr lang="en-US" sz="2000" b="1" dirty="0" err="1">
                <a:solidFill>
                  <a:srgbClr val="FF0000"/>
                </a:solidFill>
                <a:latin typeface="Times New Roman"/>
                <a:ea typeface="Calibri"/>
              </a:rPr>
              <a:t>javaprogs</a:t>
            </a:r>
            <a:r>
              <a:rPr lang="en-US" sz="2000" b="1" dirty="0">
                <a:solidFill>
                  <a:srgbClr val="FF0000"/>
                </a:solidFill>
                <a:latin typeface="Times New Roman"/>
                <a:ea typeface="Calibri"/>
              </a:rPr>
              <a:t> </a:t>
            </a:r>
            <a:endParaRPr lang="en-US" sz="2000" dirty="0">
              <a:solidFill>
                <a:srgbClr val="000000"/>
              </a:solidFill>
              <a:latin typeface="Times New Roman"/>
              <a:ea typeface="Calibri"/>
            </a:endParaRPr>
          </a:p>
          <a:p>
            <a:pPr lvl="0" algn="just">
              <a:spcBef>
                <a:spcPts val="0"/>
              </a:spcBef>
              <a:buFont typeface="Symbol"/>
              <a:buChar char=""/>
            </a:pPr>
            <a:r>
              <a:rPr lang="en-US" sz="2000" dirty="0">
                <a:solidFill>
                  <a:srgbClr val="000000"/>
                </a:solidFill>
                <a:latin typeface="Times New Roman"/>
                <a:ea typeface="Calibri"/>
              </a:rPr>
              <a:t>This creates three subdirectories – </a:t>
            </a:r>
            <a:r>
              <a:rPr lang="en-US" sz="2000" dirty="0" err="1">
                <a:solidFill>
                  <a:srgbClr val="000000"/>
                </a:solidFill>
                <a:latin typeface="Times New Roman"/>
                <a:ea typeface="Calibri"/>
              </a:rPr>
              <a:t>progs</a:t>
            </a:r>
            <a:r>
              <a:rPr lang="en-US" sz="2000" dirty="0">
                <a:solidFill>
                  <a:srgbClr val="000000"/>
                </a:solidFill>
                <a:latin typeface="Times New Roman"/>
                <a:ea typeface="Calibri"/>
              </a:rPr>
              <a:t>, </a:t>
            </a:r>
            <a:r>
              <a:rPr lang="en-US" sz="2000" dirty="0" err="1">
                <a:solidFill>
                  <a:srgbClr val="000000"/>
                </a:solidFill>
                <a:latin typeface="Times New Roman"/>
                <a:ea typeface="Calibri"/>
              </a:rPr>
              <a:t>cprogs</a:t>
            </a:r>
            <a:r>
              <a:rPr lang="en-US" sz="2000" dirty="0">
                <a:solidFill>
                  <a:srgbClr val="000000"/>
                </a:solidFill>
                <a:latin typeface="Times New Roman"/>
                <a:ea typeface="Calibri"/>
              </a:rPr>
              <a:t> and </a:t>
            </a:r>
            <a:r>
              <a:rPr lang="en-US" sz="2000" dirty="0" err="1">
                <a:solidFill>
                  <a:srgbClr val="000000"/>
                </a:solidFill>
                <a:latin typeface="Times New Roman"/>
                <a:ea typeface="Calibri"/>
              </a:rPr>
              <a:t>javaprogs</a:t>
            </a:r>
            <a:r>
              <a:rPr lang="en-US" sz="2000" dirty="0">
                <a:solidFill>
                  <a:srgbClr val="000000"/>
                </a:solidFill>
                <a:latin typeface="Times New Roman"/>
                <a:ea typeface="Calibri"/>
              </a:rPr>
              <a:t> under </a:t>
            </a:r>
            <a:r>
              <a:rPr lang="en-US" sz="2000" dirty="0" err="1">
                <a:solidFill>
                  <a:srgbClr val="000000"/>
                </a:solidFill>
                <a:latin typeface="Times New Roman"/>
                <a:ea typeface="Calibri"/>
              </a:rPr>
              <a:t>progs</a:t>
            </a:r>
            <a:r>
              <a:rPr lang="en-US" sz="2000" dirty="0">
                <a:solidFill>
                  <a:srgbClr val="000000"/>
                </a:solidFill>
                <a:latin typeface="Times New Roman"/>
                <a:ea typeface="Calibri"/>
              </a:rPr>
              <a:t>. </a:t>
            </a:r>
          </a:p>
          <a:p>
            <a:pPr lvl="0" algn="just">
              <a:spcBef>
                <a:spcPts val="0"/>
              </a:spcBef>
              <a:spcAft>
                <a:spcPts val="310"/>
              </a:spcAft>
              <a:buFont typeface="Symbol"/>
              <a:buChar char=""/>
            </a:pPr>
            <a:r>
              <a:rPr lang="en-US" sz="1800" dirty="0">
                <a:solidFill>
                  <a:srgbClr val="000000"/>
                </a:solidFill>
                <a:latin typeface="Times New Roman"/>
                <a:ea typeface="Calibri"/>
              </a:rPr>
              <a:t>The order of specifying arguments is important. You cannot create subdirectories before creation of parent directory. </a:t>
            </a:r>
            <a:endParaRPr lang="en-US" sz="2000" dirty="0">
              <a:solidFill>
                <a:srgbClr val="000000"/>
              </a:solidFill>
              <a:latin typeface="Times New Roman"/>
              <a:ea typeface="Calibri"/>
            </a:endParaRPr>
          </a:p>
          <a:p>
            <a:pPr lvl="0" algn="just">
              <a:spcBef>
                <a:spcPts val="0"/>
              </a:spcBef>
              <a:buFont typeface="Symbol"/>
              <a:buChar char=""/>
            </a:pPr>
            <a:r>
              <a:rPr lang="en-US" sz="2000" dirty="0">
                <a:solidFill>
                  <a:srgbClr val="000000"/>
                </a:solidFill>
                <a:latin typeface="Times New Roman"/>
                <a:ea typeface="Calibri"/>
              </a:rPr>
              <a:t>For instance following command doesn‘t work </a:t>
            </a:r>
          </a:p>
          <a:p>
            <a:pPr marL="0" indent="0" algn="just">
              <a:spcBef>
                <a:spcPts val="0"/>
              </a:spcBef>
              <a:buNone/>
            </a:pPr>
            <a:r>
              <a:rPr lang="en-US" sz="2000" b="1" dirty="0">
                <a:solidFill>
                  <a:srgbClr val="FF0000"/>
                </a:solidFill>
                <a:latin typeface="Times New Roman"/>
                <a:ea typeface="Calibri"/>
              </a:rPr>
              <a:t>$</a:t>
            </a:r>
            <a:r>
              <a:rPr lang="en-US" sz="2000" b="1" dirty="0" err="1">
                <a:solidFill>
                  <a:srgbClr val="FF0000"/>
                </a:solidFill>
                <a:latin typeface="Times New Roman"/>
                <a:ea typeface="Calibri"/>
              </a:rPr>
              <a:t>mkdir</a:t>
            </a:r>
            <a:r>
              <a:rPr lang="en-US" sz="2000" b="1" dirty="0">
                <a:solidFill>
                  <a:srgbClr val="FF0000"/>
                </a:solidFill>
                <a:latin typeface="Times New Roman"/>
                <a:ea typeface="Calibri"/>
              </a:rPr>
              <a:t> </a:t>
            </a:r>
            <a:r>
              <a:rPr lang="en-US" sz="2000" b="1" dirty="0" err="1">
                <a:solidFill>
                  <a:srgbClr val="FF0000"/>
                </a:solidFill>
                <a:latin typeface="Times New Roman"/>
                <a:ea typeface="Calibri"/>
              </a:rPr>
              <a:t>progs</a:t>
            </a:r>
            <a:r>
              <a:rPr lang="en-US" sz="2000" b="1" dirty="0">
                <a:solidFill>
                  <a:srgbClr val="FF0000"/>
                </a:solidFill>
                <a:latin typeface="Times New Roman"/>
                <a:ea typeface="Calibri"/>
              </a:rPr>
              <a:t>/</a:t>
            </a:r>
            <a:r>
              <a:rPr lang="en-US" sz="2000" b="1" dirty="0" err="1">
                <a:solidFill>
                  <a:srgbClr val="FF0000"/>
                </a:solidFill>
                <a:latin typeface="Times New Roman"/>
                <a:ea typeface="Calibri"/>
              </a:rPr>
              <a:t>cprogs</a:t>
            </a:r>
            <a:r>
              <a:rPr lang="en-US" sz="2000" b="1" dirty="0">
                <a:solidFill>
                  <a:srgbClr val="FF0000"/>
                </a:solidFill>
                <a:latin typeface="Times New Roman"/>
                <a:ea typeface="Calibri"/>
              </a:rPr>
              <a:t> </a:t>
            </a:r>
            <a:r>
              <a:rPr lang="en-US" sz="2000" b="1" dirty="0" err="1">
                <a:solidFill>
                  <a:srgbClr val="FF0000"/>
                </a:solidFill>
                <a:latin typeface="Times New Roman"/>
                <a:ea typeface="Calibri"/>
              </a:rPr>
              <a:t>progs</a:t>
            </a:r>
            <a:r>
              <a:rPr lang="en-US" sz="2000" b="1" dirty="0">
                <a:solidFill>
                  <a:srgbClr val="FF0000"/>
                </a:solidFill>
                <a:latin typeface="Times New Roman"/>
                <a:ea typeface="Calibri"/>
              </a:rPr>
              <a:t>/</a:t>
            </a:r>
            <a:r>
              <a:rPr lang="en-US" sz="2000" b="1" dirty="0" err="1">
                <a:solidFill>
                  <a:srgbClr val="FF0000"/>
                </a:solidFill>
                <a:latin typeface="Times New Roman"/>
                <a:ea typeface="Calibri"/>
              </a:rPr>
              <a:t>javaprogs</a:t>
            </a:r>
            <a:r>
              <a:rPr lang="en-US" sz="2000" b="1" dirty="0">
                <a:solidFill>
                  <a:srgbClr val="FF0000"/>
                </a:solidFill>
                <a:latin typeface="Times New Roman"/>
                <a:ea typeface="Calibri"/>
              </a:rPr>
              <a:t> </a:t>
            </a:r>
            <a:r>
              <a:rPr lang="en-US" sz="2000" b="1" dirty="0" err="1">
                <a:solidFill>
                  <a:srgbClr val="FF0000"/>
                </a:solidFill>
                <a:latin typeface="Times New Roman"/>
                <a:ea typeface="Calibri"/>
              </a:rPr>
              <a:t>progs</a:t>
            </a:r>
            <a:endParaRPr lang="en-US" sz="2000" dirty="0">
              <a:solidFill>
                <a:srgbClr val="000000"/>
              </a:solidFill>
              <a:latin typeface="Times New Roman"/>
              <a:ea typeface="Calibri"/>
            </a:endParaRPr>
          </a:p>
          <a:p>
            <a:pPr marL="0" indent="0" algn="just">
              <a:spcBef>
                <a:spcPts val="0"/>
              </a:spcBef>
              <a:buNone/>
            </a:pPr>
            <a:r>
              <a:rPr lang="en-US" sz="2000" b="1" dirty="0" err="1">
                <a:solidFill>
                  <a:srgbClr val="FF0000"/>
                </a:solidFill>
                <a:latin typeface="Times New Roman"/>
                <a:ea typeface="Calibri"/>
              </a:rPr>
              <a:t>mkdir</a:t>
            </a:r>
            <a:r>
              <a:rPr lang="en-US" sz="2000" b="1" dirty="0">
                <a:solidFill>
                  <a:srgbClr val="FF0000"/>
                </a:solidFill>
                <a:latin typeface="Times New Roman"/>
                <a:ea typeface="Calibri"/>
              </a:rPr>
              <a:t>: Failed to make directory “</a:t>
            </a:r>
            <a:r>
              <a:rPr lang="en-US" sz="2000" b="1" dirty="0" err="1">
                <a:solidFill>
                  <a:srgbClr val="FF0000"/>
                </a:solidFill>
                <a:latin typeface="Times New Roman"/>
                <a:ea typeface="Calibri"/>
              </a:rPr>
              <a:t>progs</a:t>
            </a:r>
            <a:r>
              <a:rPr lang="en-US" sz="2000" b="1" dirty="0">
                <a:solidFill>
                  <a:srgbClr val="FF0000"/>
                </a:solidFill>
                <a:latin typeface="Times New Roman"/>
                <a:ea typeface="Calibri"/>
              </a:rPr>
              <a:t>/</a:t>
            </a:r>
            <a:r>
              <a:rPr lang="en-US" sz="2000" b="1" dirty="0" err="1">
                <a:solidFill>
                  <a:srgbClr val="FF0000"/>
                </a:solidFill>
                <a:latin typeface="Times New Roman"/>
                <a:ea typeface="Calibri"/>
              </a:rPr>
              <a:t>cprogs</a:t>
            </a:r>
            <a:r>
              <a:rPr lang="en-US" sz="2000" b="1" dirty="0">
                <a:solidFill>
                  <a:srgbClr val="FF0000"/>
                </a:solidFill>
                <a:latin typeface="Times New Roman"/>
                <a:ea typeface="Calibri"/>
              </a:rPr>
              <a:t>”; No such directory </a:t>
            </a:r>
            <a:endParaRPr lang="en-US" sz="2000" dirty="0">
              <a:solidFill>
                <a:srgbClr val="000000"/>
              </a:solidFill>
              <a:latin typeface="Times New Roman"/>
              <a:ea typeface="Calibri"/>
            </a:endParaRPr>
          </a:p>
          <a:p>
            <a:pPr marL="0" indent="0" algn="just">
              <a:spcBef>
                <a:spcPts val="0"/>
              </a:spcBef>
              <a:buNone/>
            </a:pPr>
            <a:r>
              <a:rPr lang="en-US" sz="2000" b="1" dirty="0" err="1">
                <a:solidFill>
                  <a:srgbClr val="FF0000"/>
                </a:solidFill>
                <a:latin typeface="Times New Roman"/>
                <a:ea typeface="Calibri"/>
              </a:rPr>
              <a:t>mkdir</a:t>
            </a:r>
            <a:r>
              <a:rPr lang="en-US" sz="2000" b="1" dirty="0">
                <a:solidFill>
                  <a:srgbClr val="FF0000"/>
                </a:solidFill>
                <a:latin typeface="Times New Roman"/>
                <a:ea typeface="Calibri"/>
              </a:rPr>
              <a:t>: Failed to make directory “</a:t>
            </a:r>
            <a:r>
              <a:rPr lang="en-US" sz="2000" b="1" dirty="0" err="1">
                <a:solidFill>
                  <a:srgbClr val="FF0000"/>
                </a:solidFill>
                <a:latin typeface="Times New Roman"/>
                <a:ea typeface="Calibri"/>
              </a:rPr>
              <a:t>progs</a:t>
            </a:r>
            <a:r>
              <a:rPr lang="en-US" sz="2000" b="1" dirty="0">
                <a:solidFill>
                  <a:srgbClr val="FF0000"/>
                </a:solidFill>
                <a:latin typeface="Times New Roman"/>
                <a:ea typeface="Calibri"/>
              </a:rPr>
              <a:t>/</a:t>
            </a:r>
            <a:r>
              <a:rPr lang="en-US" sz="2000" b="1" dirty="0" err="1">
                <a:solidFill>
                  <a:srgbClr val="FF0000"/>
                </a:solidFill>
                <a:latin typeface="Times New Roman"/>
                <a:ea typeface="Calibri"/>
              </a:rPr>
              <a:t>javaprogs</a:t>
            </a:r>
            <a:r>
              <a:rPr lang="en-US" sz="2000" b="1" dirty="0">
                <a:solidFill>
                  <a:srgbClr val="FF0000"/>
                </a:solidFill>
                <a:latin typeface="Times New Roman"/>
                <a:ea typeface="Calibri"/>
              </a:rPr>
              <a:t>”; No such directory </a:t>
            </a:r>
            <a:endParaRPr lang="en-US" sz="2000" dirty="0">
              <a:solidFill>
                <a:srgbClr val="000000"/>
              </a:solidFill>
              <a:latin typeface="Times New Roman"/>
              <a:ea typeface="Calibri"/>
            </a:endParaRPr>
          </a:p>
          <a:p>
            <a:pPr marL="0" indent="0" algn="just">
              <a:spcBef>
                <a:spcPts val="0"/>
              </a:spcBef>
              <a:buNone/>
            </a:pPr>
            <a:r>
              <a:rPr lang="en-US" sz="1800" dirty="0">
                <a:solidFill>
                  <a:srgbClr val="FF0000"/>
                </a:solidFill>
                <a:latin typeface="Times New Roman"/>
                <a:ea typeface="Calibri"/>
              </a:rPr>
              <a:t> </a:t>
            </a:r>
            <a:endParaRPr lang="en-US" sz="2000" dirty="0" smtClean="0">
              <a:solidFill>
                <a:srgbClr val="000000"/>
              </a:solidFill>
              <a:latin typeface="Times New Roman"/>
              <a:ea typeface="Calibri"/>
            </a:endParaRPr>
          </a:p>
          <a:p>
            <a:pPr marL="0" indent="0" algn="just">
              <a:spcBef>
                <a:spcPts val="0"/>
              </a:spcBef>
              <a:buNone/>
            </a:pPr>
            <a:r>
              <a:rPr lang="en-US" sz="2000" b="1" dirty="0" smtClean="0">
                <a:solidFill>
                  <a:srgbClr val="000000"/>
                </a:solidFill>
                <a:latin typeface="Times New Roman"/>
                <a:ea typeface="Calibri"/>
              </a:rPr>
              <a:t>System </a:t>
            </a:r>
            <a:r>
              <a:rPr lang="en-US" sz="2000" b="1" dirty="0">
                <a:solidFill>
                  <a:srgbClr val="000000"/>
                </a:solidFill>
                <a:latin typeface="Times New Roman"/>
                <a:ea typeface="Calibri"/>
              </a:rPr>
              <a:t>refuses to create a directory due to fallowing reasons: </a:t>
            </a:r>
            <a:endParaRPr lang="en-US" sz="2000" dirty="0">
              <a:solidFill>
                <a:srgbClr val="000000"/>
              </a:solidFill>
              <a:latin typeface="Times New Roman"/>
              <a:ea typeface="Calibri"/>
            </a:endParaRPr>
          </a:p>
          <a:p>
            <a:pPr lvl="0" algn="just">
              <a:spcBef>
                <a:spcPts val="0"/>
              </a:spcBef>
              <a:spcAft>
                <a:spcPts val="285"/>
              </a:spcAft>
              <a:buFont typeface="Symbol"/>
              <a:buChar char=""/>
            </a:pPr>
            <a:r>
              <a:rPr lang="en-US" sz="2000" dirty="0">
                <a:solidFill>
                  <a:srgbClr val="000000"/>
                </a:solidFill>
                <a:latin typeface="Times New Roman"/>
                <a:ea typeface="Calibri"/>
              </a:rPr>
              <a:t>The directory is already exists. </a:t>
            </a:r>
          </a:p>
          <a:p>
            <a:pPr lvl="0" algn="just">
              <a:spcBef>
                <a:spcPts val="0"/>
              </a:spcBef>
              <a:spcAft>
                <a:spcPts val="285"/>
              </a:spcAft>
              <a:buFont typeface="Symbol"/>
              <a:buChar char=""/>
            </a:pPr>
            <a:r>
              <a:rPr lang="en-US" sz="2000" dirty="0">
                <a:solidFill>
                  <a:srgbClr val="000000"/>
                </a:solidFill>
                <a:latin typeface="Times New Roman"/>
                <a:ea typeface="Calibri"/>
              </a:rPr>
              <a:t>There may be ordinary file by that name in the current directory. </a:t>
            </a:r>
          </a:p>
          <a:p>
            <a:pPr lvl="0" algn="just">
              <a:spcBef>
                <a:spcPts val="0"/>
              </a:spcBef>
              <a:buFont typeface="Symbol"/>
              <a:buChar char=""/>
            </a:pPr>
            <a:r>
              <a:rPr lang="en-US" sz="2000" dirty="0">
                <a:solidFill>
                  <a:srgbClr val="000000"/>
                </a:solidFill>
                <a:latin typeface="Times New Roman"/>
                <a:ea typeface="Calibri"/>
              </a:rPr>
              <a:t>User doesn‘t have permission to create directory </a:t>
            </a:r>
          </a:p>
          <a:p>
            <a:pPr algn="just"/>
            <a:endParaRPr lang="en-US" sz="2000" dirty="0"/>
          </a:p>
        </p:txBody>
      </p:sp>
      <p:sp>
        <p:nvSpPr>
          <p:cNvPr id="5" name="Slide Number Placeholder 4"/>
          <p:cNvSpPr>
            <a:spLocks noGrp="1"/>
          </p:cNvSpPr>
          <p:nvPr>
            <p:ph type="sldNum" sz="quarter" idx="12"/>
          </p:nvPr>
        </p:nvSpPr>
        <p:spPr/>
        <p:txBody>
          <a:bodyPr/>
          <a:lstStyle/>
          <a:p>
            <a:fld id="{BDA81EBD-E76A-4F41-A446-2C36F17D92D6}" type="slidenum">
              <a:rPr lang="en-US" smtClean="0"/>
              <a:pPr/>
              <a:t>79</a:t>
            </a:fld>
            <a:endParaRPr lang="en-US"/>
          </a:p>
        </p:txBody>
      </p:sp>
      <p:sp>
        <p:nvSpPr>
          <p:cNvPr id="6" name="Footer Placeholder 5"/>
          <p:cNvSpPr>
            <a:spLocks noGrp="1"/>
          </p:cNvSpPr>
          <p:nvPr>
            <p:ph type="ftr" sz="quarter" idx="11"/>
          </p:nvPr>
        </p:nvSpPr>
        <p:spPr/>
        <p:txBody>
          <a:bodyPr/>
          <a:lstStyle/>
          <a:p>
            <a:r>
              <a:rPr lang="en-US" smtClean="0"/>
              <a:t>Dr Rekha B Venkatapur</a:t>
            </a:r>
            <a:endParaRPr lang="en-US"/>
          </a:p>
        </p:txBody>
      </p:sp>
    </p:spTree>
    <p:extLst>
      <p:ext uri="{BB962C8B-B14F-4D97-AF65-F5344CB8AC3E}">
        <p14:creationId xmlns:p14="http://schemas.microsoft.com/office/powerpoint/2010/main" xmlns="" val="37341466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1">
                    <a:lumMod val="75000"/>
                  </a:schemeClr>
                </a:solidFill>
              </a:rPr>
              <a:t>Operating System Structure</a:t>
            </a:r>
            <a:endParaRPr lang="en-US" dirty="0">
              <a:solidFill>
                <a:schemeClr val="accent1">
                  <a:lumMod val="75000"/>
                </a:schemeClr>
              </a:solidFill>
            </a:endParaRPr>
          </a:p>
        </p:txBody>
      </p:sp>
      <p:pic>
        <p:nvPicPr>
          <p:cNvPr id="2050" name="Picture 2"/>
          <p:cNvPicPr>
            <a:picLocks noGrp="1" noChangeAspect="1" noChangeArrowheads="1"/>
          </p:cNvPicPr>
          <p:nvPr>
            <p:ph idx="1"/>
          </p:nvPr>
        </p:nvPicPr>
        <p:blipFill>
          <a:blip r:embed="rId2">
            <a:extLst>
              <a:ext uri="{28A0092B-C50C-407E-A947-70E740481C1C}">
                <a14:useLocalDpi xmlns:a14="http://schemas.microsoft.com/office/drawing/2010/main" xmlns="" val="0"/>
              </a:ext>
            </a:extLst>
          </a:blip>
          <a:srcRect/>
          <a:stretch>
            <a:fillRect/>
          </a:stretch>
        </p:blipFill>
        <p:spPr bwMode="auto">
          <a:xfrm>
            <a:off x="2133600" y="1447800"/>
            <a:ext cx="5166476" cy="53272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0" name="Footer Placeholder 9"/>
          <p:cNvSpPr>
            <a:spLocks noGrp="1"/>
          </p:cNvSpPr>
          <p:nvPr>
            <p:ph type="ftr" sz="quarter" idx="11"/>
          </p:nvPr>
        </p:nvSpPr>
        <p:spPr/>
        <p:txBody>
          <a:bodyPr/>
          <a:lstStyle/>
          <a:p>
            <a:r>
              <a:rPr lang="en-US" smtClean="0"/>
              <a:t>Dr Rekha B Venkatapur</a:t>
            </a:r>
            <a:endParaRPr lang="en-US"/>
          </a:p>
        </p:txBody>
      </p:sp>
      <p:sp>
        <p:nvSpPr>
          <p:cNvPr id="11" name="Slide Number Placeholder 10"/>
          <p:cNvSpPr>
            <a:spLocks noGrp="1"/>
          </p:cNvSpPr>
          <p:nvPr>
            <p:ph type="sldNum" sz="quarter" idx="12"/>
          </p:nvPr>
        </p:nvSpPr>
        <p:spPr/>
        <p:txBody>
          <a:bodyPr/>
          <a:lstStyle/>
          <a:p>
            <a:fld id="{BDA81EBD-E76A-4F41-A446-2C36F17D92D6}" type="slidenum">
              <a:rPr lang="en-US" smtClean="0"/>
              <a:pPr/>
              <a:t>8</a:t>
            </a:fld>
            <a:endParaRPr lang="en-US"/>
          </a:p>
        </p:txBody>
      </p:sp>
    </p:spTree>
    <p:extLst>
      <p:ext uri="{BB962C8B-B14F-4D97-AF65-F5344CB8AC3E}">
        <p14:creationId xmlns:p14="http://schemas.microsoft.com/office/powerpoint/2010/main" xmlns="" val="1027589675"/>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28574"/>
            <a:ext cx="8839200" cy="6829425"/>
          </a:xfrm>
        </p:spPr>
        <p:txBody>
          <a:bodyPr>
            <a:noAutofit/>
          </a:bodyPr>
          <a:lstStyle/>
          <a:p>
            <a:pPr marL="0" marR="0" indent="0">
              <a:spcBef>
                <a:spcPts val="0"/>
              </a:spcBef>
              <a:spcAft>
                <a:spcPts val="0"/>
              </a:spcAft>
              <a:buNone/>
            </a:pPr>
            <a:r>
              <a:rPr lang="en-US" sz="2800" b="1" dirty="0" err="1">
                <a:solidFill>
                  <a:srgbClr val="000000"/>
                </a:solidFill>
                <a:latin typeface="Times New Roman"/>
                <a:ea typeface="Calibri"/>
              </a:rPr>
              <a:t>rmdir</a:t>
            </a:r>
            <a:r>
              <a:rPr lang="en-US" sz="2800" b="1" dirty="0">
                <a:solidFill>
                  <a:srgbClr val="000000"/>
                </a:solidFill>
                <a:latin typeface="Times New Roman"/>
                <a:ea typeface="Calibri"/>
              </a:rPr>
              <a:t>: REMOVING A DIRECTORY </a:t>
            </a:r>
            <a:endParaRPr lang="en-US" sz="2400" dirty="0">
              <a:solidFill>
                <a:srgbClr val="000000"/>
              </a:solidFill>
              <a:latin typeface="Times New Roman"/>
              <a:ea typeface="Calibri"/>
            </a:endParaRPr>
          </a:p>
          <a:p>
            <a:pPr lvl="0">
              <a:spcBef>
                <a:spcPts val="0"/>
              </a:spcBef>
              <a:buFont typeface="Symbol"/>
              <a:buChar char=""/>
            </a:pPr>
            <a:r>
              <a:rPr lang="en-US" sz="2400" dirty="0">
                <a:solidFill>
                  <a:srgbClr val="000000"/>
                </a:solidFill>
                <a:latin typeface="Times New Roman"/>
                <a:ea typeface="Calibri"/>
              </a:rPr>
              <a:t>The </a:t>
            </a:r>
            <a:r>
              <a:rPr lang="en-US" sz="2400" b="1" dirty="0" err="1">
                <a:solidFill>
                  <a:srgbClr val="000000"/>
                </a:solidFill>
                <a:latin typeface="Times New Roman"/>
                <a:ea typeface="Calibri"/>
              </a:rPr>
              <a:t>rmdir</a:t>
            </a:r>
            <a:r>
              <a:rPr lang="en-US" sz="2400" b="1" dirty="0">
                <a:solidFill>
                  <a:srgbClr val="000000"/>
                </a:solidFill>
                <a:latin typeface="Times New Roman"/>
                <a:ea typeface="Calibri"/>
              </a:rPr>
              <a:t> </a:t>
            </a:r>
            <a:r>
              <a:rPr lang="en-US" sz="2400" dirty="0">
                <a:solidFill>
                  <a:srgbClr val="000000"/>
                </a:solidFill>
                <a:latin typeface="Times New Roman"/>
                <a:ea typeface="Calibri"/>
              </a:rPr>
              <a:t>(remove directory) command removes the directories. You have to do this to remove </a:t>
            </a:r>
            <a:r>
              <a:rPr lang="en-US" sz="2400" dirty="0" err="1">
                <a:solidFill>
                  <a:srgbClr val="000000"/>
                </a:solidFill>
                <a:latin typeface="Times New Roman"/>
                <a:ea typeface="Calibri"/>
              </a:rPr>
              <a:t>progs</a:t>
            </a:r>
            <a:r>
              <a:rPr lang="en-US" sz="2400" dirty="0">
                <a:solidFill>
                  <a:srgbClr val="000000"/>
                </a:solidFill>
                <a:latin typeface="Times New Roman"/>
                <a:ea typeface="Calibri"/>
              </a:rPr>
              <a:t>: </a:t>
            </a:r>
          </a:p>
          <a:p>
            <a:pPr marL="0" marR="0" indent="0">
              <a:spcBef>
                <a:spcPts val="0"/>
              </a:spcBef>
              <a:spcAft>
                <a:spcPts val="0"/>
              </a:spcAft>
              <a:buNone/>
            </a:pPr>
            <a:r>
              <a:rPr lang="en-US" sz="2400" b="1" dirty="0">
                <a:solidFill>
                  <a:srgbClr val="FF0000"/>
                </a:solidFill>
                <a:latin typeface="Times New Roman"/>
                <a:ea typeface="Calibri"/>
              </a:rPr>
              <a:t>$</a:t>
            </a:r>
            <a:r>
              <a:rPr lang="en-US" sz="2400" b="1" dirty="0" err="1">
                <a:solidFill>
                  <a:srgbClr val="FF0000"/>
                </a:solidFill>
                <a:latin typeface="Times New Roman"/>
                <a:ea typeface="Calibri"/>
              </a:rPr>
              <a:t>rmdir</a:t>
            </a:r>
            <a:r>
              <a:rPr lang="en-US" sz="2400" b="1" dirty="0">
                <a:solidFill>
                  <a:srgbClr val="FF0000"/>
                </a:solidFill>
                <a:latin typeface="Times New Roman"/>
                <a:ea typeface="Calibri"/>
              </a:rPr>
              <a:t> </a:t>
            </a:r>
            <a:r>
              <a:rPr lang="en-US" sz="2400" b="1" dirty="0" err="1">
                <a:solidFill>
                  <a:srgbClr val="FF0000"/>
                </a:solidFill>
                <a:latin typeface="Times New Roman"/>
                <a:ea typeface="Calibri"/>
              </a:rPr>
              <a:t>progs</a:t>
            </a:r>
            <a:r>
              <a:rPr lang="en-US" sz="2400" b="1" dirty="0">
                <a:solidFill>
                  <a:srgbClr val="FF0000"/>
                </a:solidFill>
                <a:latin typeface="Times New Roman"/>
                <a:ea typeface="Calibri"/>
              </a:rPr>
              <a:t> </a:t>
            </a:r>
            <a:endParaRPr lang="en-US" sz="2400" dirty="0">
              <a:solidFill>
                <a:srgbClr val="000000"/>
              </a:solidFill>
              <a:latin typeface="Times New Roman"/>
              <a:ea typeface="Calibri"/>
            </a:endParaRPr>
          </a:p>
          <a:p>
            <a:pPr lvl="0">
              <a:spcBef>
                <a:spcPts val="0"/>
              </a:spcBef>
              <a:buFont typeface="Symbol"/>
              <a:buChar char=""/>
            </a:pPr>
            <a:r>
              <a:rPr lang="en-US" sz="2400" dirty="0">
                <a:solidFill>
                  <a:srgbClr val="000000"/>
                </a:solidFill>
                <a:latin typeface="Times New Roman"/>
                <a:ea typeface="Calibri"/>
              </a:rPr>
              <a:t>If </a:t>
            </a:r>
            <a:r>
              <a:rPr lang="en-US" sz="2400" b="1" dirty="0" err="1">
                <a:solidFill>
                  <a:srgbClr val="000000"/>
                </a:solidFill>
                <a:latin typeface="Times New Roman"/>
                <a:ea typeface="Calibri"/>
              </a:rPr>
              <a:t>progs</a:t>
            </a:r>
            <a:r>
              <a:rPr lang="en-US" sz="2400" b="1" dirty="0">
                <a:solidFill>
                  <a:srgbClr val="000000"/>
                </a:solidFill>
                <a:latin typeface="Times New Roman"/>
                <a:ea typeface="Calibri"/>
              </a:rPr>
              <a:t> </a:t>
            </a:r>
            <a:r>
              <a:rPr lang="en-US" sz="2400" dirty="0">
                <a:solidFill>
                  <a:srgbClr val="000000"/>
                </a:solidFill>
                <a:latin typeface="Times New Roman"/>
                <a:ea typeface="Calibri"/>
              </a:rPr>
              <a:t>is empty directory then it will be removed form system. </a:t>
            </a:r>
          </a:p>
          <a:p>
            <a:pPr lvl="0">
              <a:spcBef>
                <a:spcPts val="0"/>
              </a:spcBef>
              <a:buFont typeface="Symbol"/>
              <a:buChar char=""/>
            </a:pPr>
            <a:r>
              <a:rPr lang="en-US" sz="2400" b="1" dirty="0" err="1">
                <a:solidFill>
                  <a:srgbClr val="000000"/>
                </a:solidFill>
                <a:latin typeface="Times New Roman"/>
                <a:ea typeface="Calibri"/>
              </a:rPr>
              <a:t>rmdir</a:t>
            </a:r>
            <a:r>
              <a:rPr lang="en-US" sz="2400" b="1" dirty="0">
                <a:solidFill>
                  <a:srgbClr val="000000"/>
                </a:solidFill>
                <a:latin typeface="Times New Roman"/>
                <a:ea typeface="Calibri"/>
              </a:rPr>
              <a:t> </a:t>
            </a:r>
            <a:r>
              <a:rPr lang="en-US" sz="2400" dirty="0">
                <a:solidFill>
                  <a:srgbClr val="000000"/>
                </a:solidFill>
                <a:latin typeface="Times New Roman"/>
                <a:ea typeface="Calibri"/>
              </a:rPr>
              <a:t>expect the arguments reverse of </a:t>
            </a:r>
            <a:r>
              <a:rPr lang="en-US" sz="2400" dirty="0" err="1">
                <a:solidFill>
                  <a:srgbClr val="000000"/>
                </a:solidFill>
                <a:latin typeface="Times New Roman"/>
                <a:ea typeface="Calibri"/>
              </a:rPr>
              <a:t>mkdir</a:t>
            </a:r>
            <a:r>
              <a:rPr lang="en-US" sz="2400" dirty="0">
                <a:solidFill>
                  <a:srgbClr val="000000"/>
                </a:solidFill>
                <a:latin typeface="Times New Roman"/>
                <a:ea typeface="Calibri"/>
              </a:rPr>
              <a:t>. </a:t>
            </a:r>
          </a:p>
          <a:p>
            <a:pPr lvl="0">
              <a:spcBef>
                <a:spcPts val="0"/>
              </a:spcBef>
              <a:buFont typeface="Symbol"/>
              <a:buChar char=""/>
            </a:pPr>
            <a:r>
              <a:rPr lang="en-US" sz="2400" dirty="0">
                <a:solidFill>
                  <a:srgbClr val="000000"/>
                </a:solidFill>
                <a:latin typeface="Times New Roman"/>
                <a:ea typeface="Calibri"/>
              </a:rPr>
              <a:t>Following command used with </a:t>
            </a:r>
            <a:r>
              <a:rPr lang="en-US" sz="2400" b="1" dirty="0" err="1">
                <a:solidFill>
                  <a:srgbClr val="000000"/>
                </a:solidFill>
                <a:latin typeface="Times New Roman"/>
                <a:ea typeface="Calibri"/>
              </a:rPr>
              <a:t>mkdir</a:t>
            </a:r>
            <a:r>
              <a:rPr lang="en-US" sz="2400" b="1" dirty="0">
                <a:solidFill>
                  <a:srgbClr val="000000"/>
                </a:solidFill>
                <a:latin typeface="Times New Roman"/>
                <a:ea typeface="Calibri"/>
              </a:rPr>
              <a:t> </a:t>
            </a:r>
            <a:r>
              <a:rPr lang="en-US" sz="2400" dirty="0">
                <a:solidFill>
                  <a:srgbClr val="000000"/>
                </a:solidFill>
                <a:latin typeface="Times New Roman"/>
                <a:ea typeface="Calibri"/>
              </a:rPr>
              <a:t>fails with </a:t>
            </a:r>
            <a:r>
              <a:rPr lang="en-US" sz="2400" b="1" dirty="0" err="1">
                <a:solidFill>
                  <a:srgbClr val="000000"/>
                </a:solidFill>
                <a:latin typeface="Times New Roman"/>
                <a:ea typeface="Calibri"/>
              </a:rPr>
              <a:t>rmdir</a:t>
            </a:r>
            <a:endParaRPr lang="en-US" sz="2400" dirty="0">
              <a:solidFill>
                <a:srgbClr val="000000"/>
              </a:solidFill>
              <a:latin typeface="Times New Roman"/>
              <a:ea typeface="Calibri"/>
            </a:endParaRPr>
          </a:p>
          <a:p>
            <a:pPr marL="114300" marR="0" indent="0">
              <a:spcBef>
                <a:spcPts val="0"/>
              </a:spcBef>
              <a:spcAft>
                <a:spcPts val="0"/>
              </a:spcAft>
              <a:buNone/>
            </a:pPr>
            <a:r>
              <a:rPr lang="en-US" sz="2400" b="1" dirty="0">
                <a:solidFill>
                  <a:srgbClr val="FF0000"/>
                </a:solidFill>
                <a:latin typeface="Times New Roman"/>
                <a:ea typeface="Calibri"/>
              </a:rPr>
              <a:t>$</a:t>
            </a:r>
            <a:r>
              <a:rPr lang="en-US" sz="2400" b="1" dirty="0" err="1">
                <a:solidFill>
                  <a:srgbClr val="FF0000"/>
                </a:solidFill>
                <a:latin typeface="Times New Roman"/>
                <a:ea typeface="Calibri"/>
              </a:rPr>
              <a:t>mkdir</a:t>
            </a:r>
            <a:r>
              <a:rPr lang="en-US" sz="2400" b="1" dirty="0">
                <a:solidFill>
                  <a:srgbClr val="FF0000"/>
                </a:solidFill>
                <a:latin typeface="Times New Roman"/>
                <a:ea typeface="Calibri"/>
              </a:rPr>
              <a:t> </a:t>
            </a:r>
            <a:r>
              <a:rPr lang="en-US" sz="2400" b="1" dirty="0" err="1">
                <a:solidFill>
                  <a:srgbClr val="FF0000"/>
                </a:solidFill>
                <a:latin typeface="Times New Roman"/>
                <a:ea typeface="Calibri"/>
              </a:rPr>
              <a:t>progs</a:t>
            </a:r>
            <a:r>
              <a:rPr lang="en-US" sz="2400" b="1" dirty="0">
                <a:solidFill>
                  <a:srgbClr val="FF0000"/>
                </a:solidFill>
                <a:latin typeface="Times New Roman"/>
                <a:ea typeface="Calibri"/>
              </a:rPr>
              <a:t> </a:t>
            </a:r>
            <a:r>
              <a:rPr lang="en-US" sz="2400" b="1" dirty="0" err="1">
                <a:solidFill>
                  <a:srgbClr val="FF0000"/>
                </a:solidFill>
                <a:latin typeface="Times New Roman"/>
                <a:ea typeface="Calibri"/>
              </a:rPr>
              <a:t>progs</a:t>
            </a:r>
            <a:r>
              <a:rPr lang="en-US" sz="2400" b="1" dirty="0">
                <a:solidFill>
                  <a:srgbClr val="FF0000"/>
                </a:solidFill>
                <a:latin typeface="Times New Roman"/>
                <a:ea typeface="Calibri"/>
              </a:rPr>
              <a:t>/</a:t>
            </a:r>
            <a:r>
              <a:rPr lang="en-US" sz="2400" b="1" dirty="0" err="1">
                <a:solidFill>
                  <a:srgbClr val="FF0000"/>
                </a:solidFill>
                <a:latin typeface="Times New Roman"/>
                <a:ea typeface="Calibri"/>
              </a:rPr>
              <a:t>cprogs</a:t>
            </a:r>
            <a:r>
              <a:rPr lang="en-US" sz="2400" b="1" dirty="0">
                <a:solidFill>
                  <a:srgbClr val="FF0000"/>
                </a:solidFill>
                <a:latin typeface="Times New Roman"/>
                <a:ea typeface="Calibri"/>
              </a:rPr>
              <a:t> </a:t>
            </a:r>
            <a:r>
              <a:rPr lang="en-US" sz="2400" b="1" dirty="0" err="1">
                <a:solidFill>
                  <a:srgbClr val="FF0000"/>
                </a:solidFill>
                <a:latin typeface="Times New Roman"/>
                <a:ea typeface="Calibri"/>
              </a:rPr>
              <a:t>progs</a:t>
            </a:r>
            <a:r>
              <a:rPr lang="en-US" sz="2400" b="1" dirty="0">
                <a:solidFill>
                  <a:srgbClr val="FF0000"/>
                </a:solidFill>
                <a:latin typeface="Times New Roman"/>
                <a:ea typeface="Calibri"/>
              </a:rPr>
              <a:t>/</a:t>
            </a:r>
            <a:r>
              <a:rPr lang="en-US" sz="2400" b="1" dirty="0" err="1">
                <a:solidFill>
                  <a:srgbClr val="FF0000"/>
                </a:solidFill>
                <a:latin typeface="Times New Roman"/>
                <a:ea typeface="Calibri"/>
              </a:rPr>
              <a:t>javaprogs</a:t>
            </a:r>
            <a:r>
              <a:rPr lang="en-US" sz="2400" b="1" dirty="0">
                <a:solidFill>
                  <a:srgbClr val="FF0000"/>
                </a:solidFill>
                <a:latin typeface="Times New Roman"/>
                <a:ea typeface="Calibri"/>
              </a:rPr>
              <a:t> </a:t>
            </a:r>
            <a:endParaRPr lang="en-US" sz="2400" dirty="0">
              <a:solidFill>
                <a:srgbClr val="000000"/>
              </a:solidFill>
              <a:latin typeface="Times New Roman"/>
              <a:ea typeface="Calibri"/>
            </a:endParaRPr>
          </a:p>
          <a:p>
            <a:pPr marL="114300" marR="0" indent="0">
              <a:spcBef>
                <a:spcPts val="0"/>
              </a:spcBef>
              <a:spcAft>
                <a:spcPts val="0"/>
              </a:spcAft>
              <a:buNone/>
            </a:pPr>
            <a:r>
              <a:rPr lang="en-US" sz="2400" b="1" dirty="0" err="1">
                <a:solidFill>
                  <a:srgbClr val="FF0000"/>
                </a:solidFill>
                <a:latin typeface="Times New Roman"/>
                <a:ea typeface="Calibri"/>
              </a:rPr>
              <a:t>rmdir</a:t>
            </a:r>
            <a:r>
              <a:rPr lang="en-US" sz="2400" b="1" dirty="0">
                <a:solidFill>
                  <a:srgbClr val="FF0000"/>
                </a:solidFill>
                <a:latin typeface="Times New Roman"/>
                <a:ea typeface="Calibri"/>
              </a:rPr>
              <a:t>: directory “</a:t>
            </a:r>
            <a:r>
              <a:rPr lang="en-US" sz="2400" b="1" dirty="0" err="1">
                <a:solidFill>
                  <a:srgbClr val="FF0000"/>
                </a:solidFill>
                <a:latin typeface="Times New Roman"/>
                <a:ea typeface="Calibri"/>
              </a:rPr>
              <a:t>progs</a:t>
            </a:r>
            <a:r>
              <a:rPr lang="en-US" sz="2400" b="1" dirty="0">
                <a:solidFill>
                  <a:srgbClr val="FF0000"/>
                </a:solidFill>
                <a:latin typeface="Times New Roman"/>
                <a:ea typeface="Calibri"/>
              </a:rPr>
              <a:t>”: Directory not empty </a:t>
            </a:r>
            <a:endParaRPr lang="en-US" sz="2400" dirty="0">
              <a:solidFill>
                <a:srgbClr val="000000"/>
              </a:solidFill>
              <a:latin typeface="Times New Roman"/>
              <a:ea typeface="Calibri"/>
            </a:endParaRPr>
          </a:p>
          <a:p>
            <a:pPr lvl="0">
              <a:spcBef>
                <a:spcPts val="0"/>
              </a:spcBef>
              <a:spcAft>
                <a:spcPts val="310"/>
              </a:spcAft>
              <a:buFont typeface="Symbol"/>
              <a:buChar char=""/>
            </a:pPr>
            <a:r>
              <a:rPr lang="en-US" sz="2400" dirty="0">
                <a:solidFill>
                  <a:srgbClr val="000000"/>
                </a:solidFill>
                <a:latin typeface="Times New Roman"/>
                <a:ea typeface="Calibri"/>
              </a:rPr>
              <a:t>First subdirectories need to be removed from the system then parent. </a:t>
            </a:r>
          </a:p>
          <a:p>
            <a:pPr lvl="0">
              <a:spcBef>
                <a:spcPts val="0"/>
              </a:spcBef>
              <a:buFont typeface="Symbol"/>
              <a:buChar char=""/>
            </a:pPr>
            <a:r>
              <a:rPr lang="en-US" sz="2400" dirty="0">
                <a:solidFill>
                  <a:srgbClr val="000000"/>
                </a:solidFill>
                <a:latin typeface="Times New Roman"/>
                <a:ea typeface="Calibri"/>
              </a:rPr>
              <a:t>Following command works with </a:t>
            </a:r>
            <a:r>
              <a:rPr lang="en-US" sz="2400" b="1" dirty="0" err="1">
                <a:solidFill>
                  <a:srgbClr val="000000"/>
                </a:solidFill>
                <a:latin typeface="Times New Roman"/>
                <a:ea typeface="Calibri"/>
              </a:rPr>
              <a:t>rmdir</a:t>
            </a:r>
            <a:r>
              <a:rPr lang="en-US" sz="2400" b="1" dirty="0">
                <a:solidFill>
                  <a:srgbClr val="000000"/>
                </a:solidFill>
                <a:latin typeface="Times New Roman"/>
                <a:ea typeface="Calibri"/>
              </a:rPr>
              <a:t> </a:t>
            </a:r>
            <a:endParaRPr lang="en-US" sz="2400" dirty="0">
              <a:solidFill>
                <a:srgbClr val="000000"/>
              </a:solidFill>
              <a:latin typeface="Times New Roman"/>
              <a:ea typeface="Calibri"/>
            </a:endParaRPr>
          </a:p>
          <a:p>
            <a:pPr marL="114300" marR="0" indent="0">
              <a:spcBef>
                <a:spcPts val="0"/>
              </a:spcBef>
              <a:spcAft>
                <a:spcPts val="0"/>
              </a:spcAft>
              <a:buNone/>
            </a:pPr>
            <a:r>
              <a:rPr lang="en-US" sz="2400" b="1" dirty="0">
                <a:solidFill>
                  <a:srgbClr val="FF0000"/>
                </a:solidFill>
                <a:latin typeface="Times New Roman"/>
                <a:ea typeface="Calibri"/>
              </a:rPr>
              <a:t>$</a:t>
            </a:r>
            <a:r>
              <a:rPr lang="en-US" sz="2400" b="1" dirty="0" err="1">
                <a:solidFill>
                  <a:srgbClr val="FF0000"/>
                </a:solidFill>
                <a:latin typeface="Times New Roman"/>
                <a:ea typeface="Calibri"/>
              </a:rPr>
              <a:t>mkdir</a:t>
            </a:r>
            <a:r>
              <a:rPr lang="en-US" sz="2400" b="1" dirty="0">
                <a:solidFill>
                  <a:srgbClr val="FF0000"/>
                </a:solidFill>
                <a:latin typeface="Times New Roman"/>
                <a:ea typeface="Calibri"/>
              </a:rPr>
              <a:t> </a:t>
            </a:r>
            <a:r>
              <a:rPr lang="en-US" sz="2400" b="1" dirty="0" err="1">
                <a:solidFill>
                  <a:srgbClr val="FF0000"/>
                </a:solidFill>
                <a:latin typeface="Times New Roman"/>
                <a:ea typeface="Calibri"/>
              </a:rPr>
              <a:t>progs</a:t>
            </a:r>
            <a:r>
              <a:rPr lang="en-US" sz="2400" b="1" dirty="0">
                <a:solidFill>
                  <a:srgbClr val="FF0000"/>
                </a:solidFill>
                <a:latin typeface="Times New Roman"/>
                <a:ea typeface="Calibri"/>
              </a:rPr>
              <a:t>/</a:t>
            </a:r>
            <a:r>
              <a:rPr lang="en-US" sz="2400" b="1" dirty="0" err="1">
                <a:solidFill>
                  <a:srgbClr val="FF0000"/>
                </a:solidFill>
                <a:latin typeface="Times New Roman"/>
                <a:ea typeface="Calibri"/>
              </a:rPr>
              <a:t>cprogs</a:t>
            </a:r>
            <a:r>
              <a:rPr lang="en-US" sz="2400" b="1" dirty="0">
                <a:solidFill>
                  <a:srgbClr val="FF0000"/>
                </a:solidFill>
                <a:latin typeface="Times New Roman"/>
                <a:ea typeface="Calibri"/>
              </a:rPr>
              <a:t> </a:t>
            </a:r>
            <a:r>
              <a:rPr lang="en-US" sz="2400" b="1" dirty="0" err="1">
                <a:solidFill>
                  <a:srgbClr val="FF0000"/>
                </a:solidFill>
                <a:latin typeface="Times New Roman"/>
                <a:ea typeface="Calibri"/>
              </a:rPr>
              <a:t>progs</a:t>
            </a:r>
            <a:r>
              <a:rPr lang="en-US" sz="2400" b="1" dirty="0">
                <a:solidFill>
                  <a:srgbClr val="FF0000"/>
                </a:solidFill>
                <a:latin typeface="Times New Roman"/>
                <a:ea typeface="Calibri"/>
              </a:rPr>
              <a:t>/</a:t>
            </a:r>
            <a:r>
              <a:rPr lang="en-US" sz="2400" b="1" dirty="0" err="1">
                <a:solidFill>
                  <a:srgbClr val="FF0000"/>
                </a:solidFill>
                <a:latin typeface="Times New Roman"/>
                <a:ea typeface="Calibri"/>
              </a:rPr>
              <a:t>javaprogs</a:t>
            </a:r>
            <a:r>
              <a:rPr lang="en-US" sz="2400" b="1" dirty="0">
                <a:solidFill>
                  <a:srgbClr val="FF0000"/>
                </a:solidFill>
                <a:latin typeface="Times New Roman"/>
                <a:ea typeface="Calibri"/>
              </a:rPr>
              <a:t> </a:t>
            </a:r>
            <a:r>
              <a:rPr lang="en-US" sz="2400" b="1" dirty="0" err="1">
                <a:solidFill>
                  <a:srgbClr val="FF0000"/>
                </a:solidFill>
                <a:latin typeface="Times New Roman"/>
                <a:ea typeface="Calibri"/>
              </a:rPr>
              <a:t>progs</a:t>
            </a:r>
            <a:r>
              <a:rPr lang="en-US" sz="2400" b="1" dirty="0">
                <a:solidFill>
                  <a:srgbClr val="FF0000"/>
                </a:solidFill>
                <a:latin typeface="Times New Roman"/>
                <a:ea typeface="Calibri"/>
              </a:rPr>
              <a:t> </a:t>
            </a:r>
            <a:endParaRPr lang="en-US" sz="2400" dirty="0">
              <a:solidFill>
                <a:srgbClr val="000000"/>
              </a:solidFill>
              <a:latin typeface="Times New Roman"/>
              <a:ea typeface="Calibri"/>
            </a:endParaRPr>
          </a:p>
          <a:p>
            <a:pPr lvl="0">
              <a:spcBef>
                <a:spcPts val="0"/>
              </a:spcBef>
              <a:buFont typeface="Symbol"/>
              <a:buChar char=""/>
            </a:pPr>
            <a:r>
              <a:rPr lang="en-US" sz="2400" dirty="0">
                <a:solidFill>
                  <a:srgbClr val="000000"/>
                </a:solidFill>
                <a:latin typeface="Times New Roman"/>
                <a:ea typeface="Calibri"/>
              </a:rPr>
              <a:t>First it removes </a:t>
            </a:r>
            <a:r>
              <a:rPr lang="en-US" sz="2400" b="1" dirty="0" err="1">
                <a:solidFill>
                  <a:srgbClr val="000000"/>
                </a:solidFill>
                <a:latin typeface="Times New Roman"/>
                <a:ea typeface="Calibri"/>
              </a:rPr>
              <a:t>cprogs</a:t>
            </a:r>
            <a:r>
              <a:rPr lang="en-US" sz="2400" b="1" dirty="0">
                <a:solidFill>
                  <a:srgbClr val="000000"/>
                </a:solidFill>
                <a:latin typeface="Times New Roman"/>
                <a:ea typeface="Calibri"/>
              </a:rPr>
              <a:t> </a:t>
            </a:r>
            <a:r>
              <a:rPr lang="en-US" sz="2400" dirty="0">
                <a:solidFill>
                  <a:srgbClr val="000000"/>
                </a:solidFill>
                <a:latin typeface="Times New Roman"/>
                <a:ea typeface="Calibri"/>
              </a:rPr>
              <a:t>and </a:t>
            </a:r>
            <a:r>
              <a:rPr lang="en-US" sz="2400" b="1" dirty="0" err="1">
                <a:solidFill>
                  <a:srgbClr val="000000"/>
                </a:solidFill>
                <a:latin typeface="Times New Roman"/>
                <a:ea typeface="Calibri"/>
              </a:rPr>
              <a:t>javaprogs</a:t>
            </a:r>
            <a:r>
              <a:rPr lang="en-US" sz="2400" b="1" dirty="0">
                <a:solidFill>
                  <a:srgbClr val="000000"/>
                </a:solidFill>
                <a:latin typeface="Times New Roman"/>
                <a:ea typeface="Calibri"/>
              </a:rPr>
              <a:t> </a:t>
            </a:r>
            <a:r>
              <a:rPr lang="en-US" sz="2400" dirty="0">
                <a:solidFill>
                  <a:srgbClr val="000000"/>
                </a:solidFill>
                <a:latin typeface="Times New Roman"/>
                <a:ea typeface="Calibri"/>
              </a:rPr>
              <a:t>form </a:t>
            </a:r>
            <a:r>
              <a:rPr lang="en-US" sz="2400" b="1" dirty="0" err="1">
                <a:solidFill>
                  <a:srgbClr val="000000"/>
                </a:solidFill>
                <a:latin typeface="Times New Roman"/>
                <a:ea typeface="Calibri"/>
              </a:rPr>
              <a:t>progs</a:t>
            </a:r>
            <a:r>
              <a:rPr lang="en-US" sz="2400" b="1" dirty="0">
                <a:solidFill>
                  <a:srgbClr val="000000"/>
                </a:solidFill>
                <a:latin typeface="Times New Roman"/>
                <a:ea typeface="Calibri"/>
              </a:rPr>
              <a:t> </a:t>
            </a:r>
            <a:r>
              <a:rPr lang="en-US" sz="2400" dirty="0">
                <a:solidFill>
                  <a:srgbClr val="000000"/>
                </a:solidFill>
                <a:latin typeface="Times New Roman"/>
                <a:ea typeface="Calibri"/>
              </a:rPr>
              <a:t>directory and then it removes </a:t>
            </a:r>
            <a:r>
              <a:rPr lang="en-US" sz="2400" b="1" dirty="0" err="1">
                <a:solidFill>
                  <a:srgbClr val="000000"/>
                </a:solidFill>
                <a:latin typeface="Times New Roman"/>
                <a:ea typeface="Calibri"/>
              </a:rPr>
              <a:t>progs</a:t>
            </a:r>
            <a:r>
              <a:rPr lang="en-US" sz="2400" b="1" dirty="0">
                <a:solidFill>
                  <a:srgbClr val="000000"/>
                </a:solidFill>
                <a:latin typeface="Times New Roman"/>
                <a:ea typeface="Calibri"/>
              </a:rPr>
              <a:t> </a:t>
            </a:r>
            <a:r>
              <a:rPr lang="en-US" sz="2400" dirty="0">
                <a:solidFill>
                  <a:srgbClr val="000000"/>
                </a:solidFill>
                <a:latin typeface="Times New Roman"/>
                <a:ea typeface="Calibri"/>
              </a:rPr>
              <a:t>fro system. </a:t>
            </a:r>
          </a:p>
          <a:p>
            <a:pPr marL="114300" marR="0" indent="0">
              <a:spcBef>
                <a:spcPts val="0"/>
              </a:spcBef>
              <a:spcAft>
                <a:spcPts val="285"/>
              </a:spcAft>
              <a:buNone/>
            </a:pPr>
            <a:r>
              <a:rPr lang="en-US" sz="1800" dirty="0">
                <a:solidFill>
                  <a:srgbClr val="FF0000"/>
                </a:solidFill>
                <a:latin typeface="Times New Roman"/>
                <a:ea typeface="Calibri"/>
              </a:rPr>
              <a:t> </a:t>
            </a:r>
            <a:r>
              <a:rPr lang="en-US" sz="2400" b="1" dirty="0" err="1">
                <a:solidFill>
                  <a:srgbClr val="FF0000"/>
                </a:solidFill>
                <a:latin typeface="Times New Roman"/>
                <a:ea typeface="Calibri"/>
              </a:rPr>
              <a:t>rmdir</a:t>
            </a:r>
            <a:r>
              <a:rPr lang="en-US" sz="2400" b="1" dirty="0">
                <a:solidFill>
                  <a:srgbClr val="FF0000"/>
                </a:solidFill>
                <a:latin typeface="Times New Roman"/>
                <a:ea typeface="Calibri"/>
              </a:rPr>
              <a:t> : Things to remember </a:t>
            </a:r>
            <a:endParaRPr lang="en-US" sz="2400" dirty="0">
              <a:solidFill>
                <a:srgbClr val="000000"/>
              </a:solidFill>
              <a:latin typeface="Times New Roman"/>
              <a:ea typeface="Calibri"/>
            </a:endParaRPr>
          </a:p>
          <a:p>
            <a:pPr lvl="0">
              <a:spcBef>
                <a:spcPts val="0"/>
              </a:spcBef>
              <a:spcAft>
                <a:spcPts val="285"/>
              </a:spcAft>
              <a:buFont typeface="Symbol"/>
              <a:buChar char=""/>
            </a:pPr>
            <a:r>
              <a:rPr lang="en-US" sz="2400" dirty="0">
                <a:solidFill>
                  <a:srgbClr val="000000"/>
                </a:solidFill>
                <a:latin typeface="Times New Roman"/>
                <a:ea typeface="Calibri"/>
              </a:rPr>
              <a:t>You can‘t remove a directory which is not </a:t>
            </a:r>
            <a:r>
              <a:rPr lang="en-US" sz="2400" dirty="0" smtClean="0">
                <a:solidFill>
                  <a:srgbClr val="000000"/>
                </a:solidFill>
                <a:latin typeface="Times New Roman"/>
                <a:ea typeface="Calibri"/>
              </a:rPr>
              <a:t>empty, which </a:t>
            </a:r>
            <a:r>
              <a:rPr lang="en-US" sz="2400" dirty="0">
                <a:solidFill>
                  <a:srgbClr val="000000"/>
                </a:solidFill>
                <a:latin typeface="Times New Roman"/>
                <a:ea typeface="Calibri"/>
              </a:rPr>
              <a:t>doesn‘t exist in </a:t>
            </a:r>
            <a:r>
              <a:rPr lang="en-US" sz="2400" dirty="0" smtClean="0">
                <a:solidFill>
                  <a:srgbClr val="000000"/>
                </a:solidFill>
                <a:latin typeface="Times New Roman"/>
                <a:ea typeface="Calibri"/>
              </a:rPr>
              <a:t>system, if </a:t>
            </a:r>
            <a:r>
              <a:rPr lang="en-US" sz="2400" dirty="0">
                <a:solidFill>
                  <a:srgbClr val="000000"/>
                </a:solidFill>
                <a:latin typeface="Times New Roman"/>
                <a:ea typeface="Calibri"/>
              </a:rPr>
              <a:t>you don‘t have permission to do so. </a:t>
            </a:r>
          </a:p>
          <a:p>
            <a:endParaRPr lang="en-US" sz="2400" dirty="0"/>
          </a:p>
        </p:txBody>
      </p:sp>
      <p:sp>
        <p:nvSpPr>
          <p:cNvPr id="5" name="Slide Number Placeholder 4"/>
          <p:cNvSpPr>
            <a:spLocks noGrp="1"/>
          </p:cNvSpPr>
          <p:nvPr>
            <p:ph type="sldNum" sz="quarter" idx="12"/>
          </p:nvPr>
        </p:nvSpPr>
        <p:spPr/>
        <p:txBody>
          <a:bodyPr/>
          <a:lstStyle/>
          <a:p>
            <a:fld id="{BDA81EBD-E76A-4F41-A446-2C36F17D92D6}" type="slidenum">
              <a:rPr lang="en-US" smtClean="0"/>
              <a:pPr/>
              <a:t>80</a:t>
            </a:fld>
            <a:endParaRPr lang="en-US"/>
          </a:p>
        </p:txBody>
      </p:sp>
      <p:sp>
        <p:nvSpPr>
          <p:cNvPr id="6" name="Footer Placeholder 5"/>
          <p:cNvSpPr>
            <a:spLocks noGrp="1"/>
          </p:cNvSpPr>
          <p:nvPr>
            <p:ph type="ftr" sz="quarter" idx="11"/>
          </p:nvPr>
        </p:nvSpPr>
        <p:spPr/>
        <p:txBody>
          <a:bodyPr/>
          <a:lstStyle/>
          <a:p>
            <a:r>
              <a:rPr lang="en-US" smtClean="0"/>
              <a:t>Dr Rekha B Venkatapur</a:t>
            </a:r>
            <a:endParaRPr lang="en-US"/>
          </a:p>
        </p:txBody>
      </p:sp>
    </p:spTree>
    <p:extLst>
      <p:ext uri="{BB962C8B-B14F-4D97-AF65-F5344CB8AC3E}">
        <p14:creationId xmlns:p14="http://schemas.microsoft.com/office/powerpoint/2010/main" xmlns="" val="98359036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715962"/>
          </a:xfrm>
        </p:spPr>
        <p:txBody>
          <a:bodyPr>
            <a:noAutofit/>
          </a:bodyPr>
          <a:lstStyle/>
          <a:p>
            <a:r>
              <a:rPr lang="en-US" sz="2400" b="1" u="sng" dirty="0"/>
              <a:t>The dot (.) and double dots (..) notations to represent present and parent directories and their usage in relative path names</a:t>
            </a:r>
            <a:r>
              <a:rPr lang="en-US" sz="2400" b="1" u="sng" dirty="0" smtClean="0"/>
              <a:t>.</a:t>
            </a:r>
            <a:endParaRPr lang="en-US" sz="2400" dirty="0"/>
          </a:p>
        </p:txBody>
      </p:sp>
      <p:sp>
        <p:nvSpPr>
          <p:cNvPr id="3" name="Content Placeholder 2"/>
          <p:cNvSpPr>
            <a:spLocks noGrp="1"/>
          </p:cNvSpPr>
          <p:nvPr>
            <p:ph idx="1"/>
          </p:nvPr>
        </p:nvSpPr>
        <p:spPr>
          <a:xfrm>
            <a:off x="152400" y="914400"/>
            <a:ext cx="8686800" cy="5715000"/>
          </a:xfrm>
        </p:spPr>
        <p:txBody>
          <a:bodyPr>
            <a:noAutofit/>
          </a:bodyPr>
          <a:lstStyle/>
          <a:p>
            <a:pPr algn="just">
              <a:spcBef>
                <a:spcPts val="0"/>
              </a:spcBef>
            </a:pPr>
            <a:r>
              <a:rPr lang="en-US" sz="2000" b="1" dirty="0">
                <a:solidFill>
                  <a:srgbClr val="000000"/>
                </a:solidFill>
                <a:latin typeface="Times New Roman"/>
                <a:ea typeface="Calibri"/>
              </a:rPr>
              <a:t>Using . and .. in relative path name </a:t>
            </a:r>
            <a:endParaRPr lang="en-US" sz="1800" dirty="0">
              <a:solidFill>
                <a:srgbClr val="000000"/>
              </a:solidFill>
              <a:latin typeface="Times New Roman"/>
              <a:ea typeface="Calibri"/>
            </a:endParaRPr>
          </a:p>
          <a:p>
            <a:pPr algn="just">
              <a:spcBef>
                <a:spcPts val="0"/>
              </a:spcBef>
            </a:pPr>
            <a:r>
              <a:rPr lang="en-US" sz="1800" dirty="0">
                <a:solidFill>
                  <a:srgbClr val="000000"/>
                </a:solidFill>
                <a:latin typeface="Times New Roman"/>
                <a:ea typeface="Calibri"/>
              </a:rPr>
              <a:t>User can move from working directory /home/</a:t>
            </a:r>
            <a:r>
              <a:rPr lang="en-US" sz="1800" dirty="0" err="1">
                <a:solidFill>
                  <a:srgbClr val="000000"/>
                </a:solidFill>
                <a:latin typeface="Times New Roman"/>
                <a:ea typeface="Calibri"/>
              </a:rPr>
              <a:t>kumar</a:t>
            </a:r>
            <a:r>
              <a:rPr lang="en-US" sz="1800" dirty="0">
                <a:solidFill>
                  <a:srgbClr val="000000"/>
                </a:solidFill>
                <a:latin typeface="Times New Roman"/>
                <a:ea typeface="Calibri"/>
              </a:rPr>
              <a:t>/</a:t>
            </a:r>
            <a:r>
              <a:rPr lang="en-US" sz="1800" dirty="0" err="1">
                <a:solidFill>
                  <a:srgbClr val="000000"/>
                </a:solidFill>
                <a:latin typeface="Times New Roman"/>
                <a:ea typeface="Calibri"/>
              </a:rPr>
              <a:t>progs</a:t>
            </a:r>
            <a:r>
              <a:rPr lang="en-US" sz="1800" dirty="0">
                <a:solidFill>
                  <a:srgbClr val="000000"/>
                </a:solidFill>
                <a:latin typeface="Times New Roman"/>
                <a:ea typeface="Calibri"/>
              </a:rPr>
              <a:t>/</a:t>
            </a:r>
            <a:r>
              <a:rPr lang="en-US" sz="1800" dirty="0" err="1">
                <a:solidFill>
                  <a:srgbClr val="000000"/>
                </a:solidFill>
                <a:latin typeface="Times New Roman"/>
                <a:ea typeface="Calibri"/>
              </a:rPr>
              <a:t>cprogs</a:t>
            </a:r>
            <a:r>
              <a:rPr lang="en-US" sz="1800" dirty="0">
                <a:solidFill>
                  <a:srgbClr val="000000"/>
                </a:solidFill>
                <a:latin typeface="Times New Roman"/>
                <a:ea typeface="Calibri"/>
              </a:rPr>
              <a:t> to home directory /home/</a:t>
            </a:r>
            <a:r>
              <a:rPr lang="en-US" sz="1800" dirty="0" err="1">
                <a:solidFill>
                  <a:srgbClr val="000000"/>
                </a:solidFill>
                <a:latin typeface="Times New Roman"/>
                <a:ea typeface="Calibri"/>
              </a:rPr>
              <a:t>kumar</a:t>
            </a:r>
            <a:r>
              <a:rPr lang="en-US" sz="1800" dirty="0">
                <a:solidFill>
                  <a:srgbClr val="000000"/>
                </a:solidFill>
                <a:latin typeface="Times New Roman"/>
                <a:ea typeface="Calibri"/>
              </a:rPr>
              <a:t> using cd command like </a:t>
            </a:r>
            <a:endParaRPr lang="en-US" sz="2000" dirty="0">
              <a:solidFill>
                <a:srgbClr val="000000"/>
              </a:solidFill>
              <a:latin typeface="Times New Roman"/>
              <a:ea typeface="Calibri"/>
            </a:endParaRPr>
          </a:p>
          <a:p>
            <a:pPr marL="0" indent="0" algn="just">
              <a:spcBef>
                <a:spcPts val="0"/>
              </a:spcBef>
              <a:buNone/>
            </a:pPr>
            <a:r>
              <a:rPr lang="en-US" sz="1800" b="1" dirty="0">
                <a:solidFill>
                  <a:srgbClr val="FF0000"/>
                </a:solidFill>
                <a:latin typeface="Times New Roman"/>
                <a:ea typeface="Calibri"/>
              </a:rPr>
              <a:t>$</a:t>
            </a:r>
            <a:r>
              <a:rPr lang="en-US" sz="1800" b="1" dirty="0" err="1">
                <a:solidFill>
                  <a:srgbClr val="FF0000"/>
                </a:solidFill>
                <a:latin typeface="Times New Roman"/>
                <a:ea typeface="Calibri"/>
              </a:rPr>
              <a:t>pwd</a:t>
            </a:r>
            <a:r>
              <a:rPr lang="en-US" sz="1800" b="1" dirty="0">
                <a:solidFill>
                  <a:srgbClr val="FF0000"/>
                </a:solidFill>
                <a:latin typeface="Times New Roman"/>
                <a:ea typeface="Calibri"/>
              </a:rPr>
              <a:t> </a:t>
            </a:r>
            <a:r>
              <a:rPr lang="en-US" sz="1800" dirty="0">
                <a:solidFill>
                  <a:srgbClr val="FF0000"/>
                </a:solidFill>
                <a:latin typeface="Times New Roman"/>
                <a:ea typeface="Calibri"/>
              </a:rPr>
              <a:t>/home/</a:t>
            </a:r>
            <a:r>
              <a:rPr lang="en-US" sz="1800" dirty="0" err="1">
                <a:solidFill>
                  <a:srgbClr val="FF0000"/>
                </a:solidFill>
                <a:latin typeface="Times New Roman"/>
                <a:ea typeface="Calibri"/>
              </a:rPr>
              <a:t>kumar</a:t>
            </a:r>
            <a:r>
              <a:rPr lang="en-US" sz="1800" dirty="0">
                <a:solidFill>
                  <a:srgbClr val="FF0000"/>
                </a:solidFill>
                <a:latin typeface="Times New Roman"/>
                <a:ea typeface="Calibri"/>
              </a:rPr>
              <a:t>/</a:t>
            </a:r>
            <a:r>
              <a:rPr lang="en-US" sz="1800" dirty="0" err="1">
                <a:solidFill>
                  <a:srgbClr val="FF0000"/>
                </a:solidFill>
                <a:latin typeface="Times New Roman"/>
                <a:ea typeface="Calibri"/>
              </a:rPr>
              <a:t>progs</a:t>
            </a:r>
            <a:r>
              <a:rPr lang="en-US" sz="1800" dirty="0">
                <a:solidFill>
                  <a:srgbClr val="FF0000"/>
                </a:solidFill>
                <a:latin typeface="Times New Roman"/>
                <a:ea typeface="Calibri"/>
              </a:rPr>
              <a:t>/</a:t>
            </a:r>
            <a:r>
              <a:rPr lang="en-US" sz="1800" dirty="0" err="1">
                <a:solidFill>
                  <a:srgbClr val="FF0000"/>
                </a:solidFill>
                <a:latin typeface="Times New Roman"/>
                <a:ea typeface="Calibri"/>
              </a:rPr>
              <a:t>cprogs</a:t>
            </a:r>
            <a:r>
              <a:rPr lang="en-US" sz="1800" dirty="0">
                <a:solidFill>
                  <a:srgbClr val="FF0000"/>
                </a:solidFill>
                <a:latin typeface="Times New Roman"/>
                <a:ea typeface="Calibri"/>
              </a:rPr>
              <a:t> </a:t>
            </a:r>
            <a:endParaRPr lang="en-US" sz="1800" dirty="0">
              <a:solidFill>
                <a:srgbClr val="000000"/>
              </a:solidFill>
              <a:latin typeface="Times New Roman"/>
              <a:ea typeface="Calibri"/>
            </a:endParaRPr>
          </a:p>
          <a:p>
            <a:pPr marL="0" indent="0" algn="just">
              <a:spcBef>
                <a:spcPts val="0"/>
              </a:spcBef>
              <a:buNone/>
            </a:pPr>
            <a:r>
              <a:rPr lang="en-US" sz="1800" b="1" dirty="0">
                <a:solidFill>
                  <a:srgbClr val="FF0000"/>
                </a:solidFill>
                <a:latin typeface="Times New Roman"/>
                <a:ea typeface="Calibri"/>
              </a:rPr>
              <a:t>$cd /home/</a:t>
            </a:r>
            <a:r>
              <a:rPr lang="en-US" sz="1800" b="1" dirty="0" err="1">
                <a:solidFill>
                  <a:srgbClr val="FF0000"/>
                </a:solidFill>
                <a:latin typeface="Times New Roman"/>
                <a:ea typeface="Calibri"/>
              </a:rPr>
              <a:t>kumar</a:t>
            </a:r>
            <a:r>
              <a:rPr lang="en-US" sz="1800" b="1" dirty="0">
                <a:solidFill>
                  <a:srgbClr val="FF0000"/>
                </a:solidFill>
                <a:latin typeface="Times New Roman"/>
                <a:ea typeface="Calibri"/>
              </a:rPr>
              <a:t> </a:t>
            </a:r>
            <a:endParaRPr lang="en-US" sz="1800" dirty="0">
              <a:solidFill>
                <a:srgbClr val="000000"/>
              </a:solidFill>
              <a:latin typeface="Times New Roman"/>
              <a:ea typeface="Calibri"/>
            </a:endParaRPr>
          </a:p>
          <a:p>
            <a:pPr marL="0" indent="0" algn="just">
              <a:spcBef>
                <a:spcPts val="0"/>
              </a:spcBef>
              <a:buNone/>
            </a:pPr>
            <a:r>
              <a:rPr lang="en-US" sz="1800" b="1" dirty="0">
                <a:solidFill>
                  <a:srgbClr val="FF0000"/>
                </a:solidFill>
                <a:latin typeface="Times New Roman"/>
                <a:ea typeface="Calibri"/>
              </a:rPr>
              <a:t>$</a:t>
            </a:r>
            <a:r>
              <a:rPr lang="en-US" sz="1800" b="1" dirty="0" err="1">
                <a:solidFill>
                  <a:srgbClr val="FF0000"/>
                </a:solidFill>
                <a:latin typeface="Times New Roman"/>
                <a:ea typeface="Calibri"/>
              </a:rPr>
              <a:t>pwd</a:t>
            </a:r>
            <a:r>
              <a:rPr lang="en-US" sz="1800" b="1" dirty="0">
                <a:solidFill>
                  <a:srgbClr val="FF0000"/>
                </a:solidFill>
                <a:latin typeface="Times New Roman"/>
                <a:ea typeface="Calibri"/>
              </a:rPr>
              <a:t> </a:t>
            </a:r>
            <a:r>
              <a:rPr lang="en-US" sz="1800" dirty="0">
                <a:solidFill>
                  <a:srgbClr val="FF0000"/>
                </a:solidFill>
                <a:latin typeface="Times New Roman"/>
                <a:ea typeface="Calibri"/>
              </a:rPr>
              <a:t>/home/</a:t>
            </a:r>
            <a:r>
              <a:rPr lang="en-US" sz="1800" dirty="0" err="1">
                <a:solidFill>
                  <a:srgbClr val="FF0000"/>
                </a:solidFill>
                <a:latin typeface="Times New Roman"/>
                <a:ea typeface="Calibri"/>
              </a:rPr>
              <a:t>kumar</a:t>
            </a:r>
            <a:r>
              <a:rPr lang="en-US" sz="1800" dirty="0">
                <a:solidFill>
                  <a:srgbClr val="FF0000"/>
                </a:solidFill>
                <a:latin typeface="Times New Roman"/>
                <a:ea typeface="Calibri"/>
              </a:rPr>
              <a:t> </a:t>
            </a:r>
            <a:endParaRPr lang="en-US" sz="1800" dirty="0">
              <a:solidFill>
                <a:srgbClr val="000000"/>
              </a:solidFill>
              <a:latin typeface="Times New Roman"/>
              <a:ea typeface="Calibri"/>
            </a:endParaRPr>
          </a:p>
          <a:p>
            <a:pPr algn="just">
              <a:spcBef>
                <a:spcPts val="0"/>
              </a:spcBef>
              <a:spcAft>
                <a:spcPts val="310"/>
              </a:spcAft>
            </a:pPr>
            <a:r>
              <a:rPr lang="en-US" sz="1800" dirty="0">
                <a:solidFill>
                  <a:srgbClr val="000000"/>
                </a:solidFill>
                <a:latin typeface="Times New Roman"/>
                <a:ea typeface="Calibri"/>
              </a:rPr>
              <a:t>Navigation becomes easy by using common ancestor. </a:t>
            </a:r>
          </a:p>
          <a:p>
            <a:pPr algn="just">
              <a:spcBef>
                <a:spcPts val="0"/>
              </a:spcBef>
              <a:spcAft>
                <a:spcPts val="310"/>
              </a:spcAft>
            </a:pPr>
            <a:r>
              <a:rPr lang="en-US" sz="1800" b="1" dirty="0">
                <a:solidFill>
                  <a:srgbClr val="000000"/>
                </a:solidFill>
                <a:latin typeface="Times New Roman"/>
                <a:ea typeface="Calibri"/>
              </a:rPr>
              <a:t>. (a single dot) </a:t>
            </a:r>
            <a:r>
              <a:rPr lang="en-US" sz="1800" dirty="0">
                <a:solidFill>
                  <a:srgbClr val="000000"/>
                </a:solidFill>
                <a:latin typeface="Times New Roman"/>
                <a:ea typeface="Calibri"/>
              </a:rPr>
              <a:t>- This represents the current directory </a:t>
            </a:r>
          </a:p>
          <a:p>
            <a:pPr algn="just">
              <a:spcBef>
                <a:spcPts val="0"/>
              </a:spcBef>
              <a:spcAft>
                <a:spcPts val="310"/>
              </a:spcAft>
            </a:pPr>
            <a:r>
              <a:rPr lang="en-US" sz="1800" b="1" dirty="0">
                <a:solidFill>
                  <a:srgbClr val="000000"/>
                </a:solidFill>
                <a:latin typeface="Times New Roman"/>
                <a:ea typeface="Calibri"/>
              </a:rPr>
              <a:t>.. (two dots) </a:t>
            </a:r>
            <a:r>
              <a:rPr lang="en-US" sz="1800" dirty="0">
                <a:solidFill>
                  <a:srgbClr val="000000"/>
                </a:solidFill>
                <a:latin typeface="Times New Roman"/>
                <a:ea typeface="Calibri"/>
              </a:rPr>
              <a:t>- This represents the parent directory </a:t>
            </a:r>
          </a:p>
          <a:p>
            <a:pPr algn="just">
              <a:spcBef>
                <a:spcPts val="0"/>
              </a:spcBef>
            </a:pPr>
            <a:r>
              <a:rPr lang="en-US" sz="1800" dirty="0">
                <a:solidFill>
                  <a:srgbClr val="000000"/>
                </a:solidFill>
                <a:latin typeface="Times New Roman"/>
                <a:ea typeface="Calibri"/>
              </a:rPr>
              <a:t>Assume user is currently placed in /home/</a:t>
            </a:r>
            <a:r>
              <a:rPr lang="en-US" sz="1800" dirty="0" err="1">
                <a:solidFill>
                  <a:srgbClr val="000000"/>
                </a:solidFill>
                <a:latin typeface="Times New Roman"/>
                <a:ea typeface="Calibri"/>
              </a:rPr>
              <a:t>kumar</a:t>
            </a:r>
            <a:r>
              <a:rPr lang="en-US" sz="1800" dirty="0">
                <a:solidFill>
                  <a:srgbClr val="000000"/>
                </a:solidFill>
                <a:latin typeface="Times New Roman"/>
                <a:ea typeface="Calibri"/>
              </a:rPr>
              <a:t>/</a:t>
            </a:r>
            <a:r>
              <a:rPr lang="en-US" sz="1800" dirty="0" err="1">
                <a:solidFill>
                  <a:srgbClr val="000000"/>
                </a:solidFill>
                <a:latin typeface="Times New Roman"/>
                <a:ea typeface="Calibri"/>
              </a:rPr>
              <a:t>progs</a:t>
            </a:r>
            <a:r>
              <a:rPr lang="en-US" sz="1800" dirty="0">
                <a:solidFill>
                  <a:srgbClr val="000000"/>
                </a:solidFill>
                <a:latin typeface="Times New Roman"/>
                <a:ea typeface="Calibri"/>
              </a:rPr>
              <a:t>/</a:t>
            </a:r>
            <a:r>
              <a:rPr lang="en-US" sz="1800" dirty="0" err="1">
                <a:solidFill>
                  <a:srgbClr val="000000"/>
                </a:solidFill>
                <a:latin typeface="Times New Roman"/>
                <a:ea typeface="Calibri"/>
              </a:rPr>
              <a:t>cprogs</a:t>
            </a:r>
            <a:r>
              <a:rPr lang="en-US" sz="1800" dirty="0">
                <a:solidFill>
                  <a:srgbClr val="000000"/>
                </a:solidFill>
                <a:latin typeface="Times New Roman"/>
                <a:ea typeface="Calibri"/>
              </a:rPr>
              <a:t> </a:t>
            </a:r>
          </a:p>
          <a:p>
            <a:pPr marL="114300" indent="0" algn="just">
              <a:spcBef>
                <a:spcPts val="0"/>
              </a:spcBef>
              <a:buNone/>
            </a:pPr>
            <a:r>
              <a:rPr lang="en-US" sz="1800" b="1" dirty="0">
                <a:solidFill>
                  <a:srgbClr val="FF0000"/>
                </a:solidFill>
                <a:latin typeface="Times New Roman"/>
                <a:ea typeface="Calibri"/>
              </a:rPr>
              <a:t>$</a:t>
            </a:r>
            <a:r>
              <a:rPr lang="en-US" sz="1800" b="1" dirty="0" err="1">
                <a:solidFill>
                  <a:srgbClr val="FF0000"/>
                </a:solidFill>
                <a:latin typeface="Times New Roman"/>
                <a:ea typeface="Calibri"/>
              </a:rPr>
              <a:t>pwd</a:t>
            </a:r>
            <a:r>
              <a:rPr lang="en-US" sz="1800" b="1" dirty="0">
                <a:solidFill>
                  <a:srgbClr val="FF0000"/>
                </a:solidFill>
                <a:latin typeface="Times New Roman"/>
                <a:ea typeface="Calibri"/>
              </a:rPr>
              <a:t> </a:t>
            </a:r>
            <a:r>
              <a:rPr lang="en-US" sz="1800" dirty="0">
                <a:solidFill>
                  <a:srgbClr val="FF0000"/>
                </a:solidFill>
                <a:latin typeface="Times New Roman"/>
                <a:ea typeface="Calibri"/>
              </a:rPr>
              <a:t>/home/</a:t>
            </a:r>
            <a:r>
              <a:rPr lang="en-US" sz="1800" dirty="0" err="1">
                <a:solidFill>
                  <a:srgbClr val="FF0000"/>
                </a:solidFill>
                <a:latin typeface="Times New Roman"/>
                <a:ea typeface="Calibri"/>
              </a:rPr>
              <a:t>kumar</a:t>
            </a:r>
            <a:r>
              <a:rPr lang="en-US" sz="1800" dirty="0">
                <a:solidFill>
                  <a:srgbClr val="FF0000"/>
                </a:solidFill>
                <a:latin typeface="Times New Roman"/>
                <a:ea typeface="Calibri"/>
              </a:rPr>
              <a:t>/</a:t>
            </a:r>
            <a:r>
              <a:rPr lang="en-US" sz="1800" dirty="0" err="1">
                <a:solidFill>
                  <a:srgbClr val="FF0000"/>
                </a:solidFill>
                <a:latin typeface="Times New Roman"/>
                <a:ea typeface="Calibri"/>
              </a:rPr>
              <a:t>progs</a:t>
            </a:r>
            <a:r>
              <a:rPr lang="en-US" sz="1800" dirty="0">
                <a:solidFill>
                  <a:srgbClr val="FF0000"/>
                </a:solidFill>
                <a:latin typeface="Times New Roman"/>
                <a:ea typeface="Calibri"/>
              </a:rPr>
              <a:t>/</a:t>
            </a:r>
            <a:r>
              <a:rPr lang="en-US" sz="1800" dirty="0" err="1">
                <a:solidFill>
                  <a:srgbClr val="FF0000"/>
                </a:solidFill>
                <a:latin typeface="Times New Roman"/>
                <a:ea typeface="Calibri"/>
              </a:rPr>
              <a:t>cprogs</a:t>
            </a:r>
            <a:r>
              <a:rPr lang="en-US" sz="1800" dirty="0">
                <a:solidFill>
                  <a:srgbClr val="FF0000"/>
                </a:solidFill>
                <a:latin typeface="Times New Roman"/>
                <a:ea typeface="Calibri"/>
              </a:rPr>
              <a:t> </a:t>
            </a:r>
            <a:endParaRPr lang="en-US" sz="1800" dirty="0">
              <a:solidFill>
                <a:srgbClr val="000000"/>
              </a:solidFill>
              <a:latin typeface="Times New Roman"/>
              <a:ea typeface="Calibri"/>
            </a:endParaRPr>
          </a:p>
          <a:p>
            <a:pPr marL="114300" indent="0" algn="just">
              <a:spcBef>
                <a:spcPts val="0"/>
              </a:spcBef>
              <a:buNone/>
            </a:pPr>
            <a:r>
              <a:rPr lang="en-US" sz="1800" b="1" dirty="0">
                <a:solidFill>
                  <a:srgbClr val="FF0000"/>
                </a:solidFill>
                <a:latin typeface="Times New Roman"/>
                <a:ea typeface="Calibri"/>
              </a:rPr>
              <a:t>$cd .. </a:t>
            </a:r>
            <a:endParaRPr lang="en-US" sz="1800" dirty="0">
              <a:solidFill>
                <a:srgbClr val="000000"/>
              </a:solidFill>
              <a:latin typeface="Times New Roman"/>
              <a:ea typeface="Calibri"/>
            </a:endParaRPr>
          </a:p>
          <a:p>
            <a:pPr marL="114300" indent="0" algn="just">
              <a:spcBef>
                <a:spcPts val="0"/>
              </a:spcBef>
              <a:buNone/>
            </a:pPr>
            <a:r>
              <a:rPr lang="en-US" sz="1800" b="1" dirty="0">
                <a:solidFill>
                  <a:srgbClr val="FF0000"/>
                </a:solidFill>
                <a:latin typeface="Times New Roman"/>
                <a:ea typeface="Calibri"/>
              </a:rPr>
              <a:t>$</a:t>
            </a:r>
            <a:r>
              <a:rPr lang="en-US" sz="1800" b="1" dirty="0" err="1">
                <a:solidFill>
                  <a:srgbClr val="FF0000"/>
                </a:solidFill>
                <a:latin typeface="Times New Roman"/>
                <a:ea typeface="Calibri"/>
              </a:rPr>
              <a:t>pwd</a:t>
            </a:r>
            <a:r>
              <a:rPr lang="en-US" sz="1800" b="1" dirty="0">
                <a:solidFill>
                  <a:srgbClr val="FF0000"/>
                </a:solidFill>
                <a:latin typeface="Times New Roman"/>
                <a:ea typeface="Calibri"/>
              </a:rPr>
              <a:t> </a:t>
            </a:r>
            <a:r>
              <a:rPr lang="en-US" sz="1800" dirty="0">
                <a:solidFill>
                  <a:srgbClr val="FF0000"/>
                </a:solidFill>
                <a:latin typeface="Times New Roman"/>
                <a:ea typeface="Calibri"/>
              </a:rPr>
              <a:t>/home/</a:t>
            </a:r>
            <a:r>
              <a:rPr lang="en-US" sz="1800" dirty="0" err="1">
                <a:solidFill>
                  <a:srgbClr val="FF0000"/>
                </a:solidFill>
                <a:latin typeface="Times New Roman"/>
                <a:ea typeface="Calibri"/>
              </a:rPr>
              <a:t>kumar</a:t>
            </a:r>
            <a:r>
              <a:rPr lang="en-US" sz="1800" dirty="0">
                <a:solidFill>
                  <a:srgbClr val="FF0000"/>
                </a:solidFill>
                <a:latin typeface="Times New Roman"/>
                <a:ea typeface="Calibri"/>
              </a:rPr>
              <a:t>/</a:t>
            </a:r>
            <a:r>
              <a:rPr lang="en-US" sz="1800" dirty="0" err="1">
                <a:solidFill>
                  <a:srgbClr val="FF0000"/>
                </a:solidFill>
                <a:latin typeface="Times New Roman"/>
                <a:ea typeface="Calibri"/>
              </a:rPr>
              <a:t>progs</a:t>
            </a:r>
            <a:r>
              <a:rPr lang="en-US" sz="1800" dirty="0">
                <a:solidFill>
                  <a:srgbClr val="FF0000"/>
                </a:solidFill>
                <a:latin typeface="Times New Roman"/>
                <a:ea typeface="Calibri"/>
              </a:rPr>
              <a:t> </a:t>
            </a:r>
            <a:endParaRPr lang="en-US" sz="1800" dirty="0">
              <a:solidFill>
                <a:srgbClr val="000000"/>
              </a:solidFill>
              <a:latin typeface="Times New Roman"/>
              <a:ea typeface="Calibri"/>
            </a:endParaRPr>
          </a:p>
          <a:p>
            <a:pPr algn="just">
              <a:spcBef>
                <a:spcPts val="0"/>
              </a:spcBef>
            </a:pPr>
            <a:r>
              <a:rPr lang="en-US" sz="1800" dirty="0">
                <a:solidFill>
                  <a:srgbClr val="000000"/>
                </a:solidFill>
                <a:latin typeface="Times New Roman"/>
                <a:ea typeface="Calibri"/>
              </a:rPr>
              <a:t>This method is compact and easy when ascending the directory hierarchy. The command </a:t>
            </a:r>
            <a:r>
              <a:rPr lang="en-US" sz="1800" b="1" dirty="0">
                <a:solidFill>
                  <a:srgbClr val="000000"/>
                </a:solidFill>
                <a:latin typeface="Times New Roman"/>
                <a:ea typeface="Calibri"/>
              </a:rPr>
              <a:t>cd .. </a:t>
            </a:r>
            <a:r>
              <a:rPr lang="en-US" sz="1800" dirty="0">
                <a:solidFill>
                  <a:srgbClr val="000000"/>
                </a:solidFill>
                <a:latin typeface="Times New Roman"/>
                <a:ea typeface="Calibri"/>
              </a:rPr>
              <a:t>Translates to this ―change your current directory to parent of current directory‖. </a:t>
            </a:r>
          </a:p>
          <a:p>
            <a:pPr algn="just">
              <a:spcBef>
                <a:spcPts val="0"/>
              </a:spcBef>
            </a:pPr>
            <a:r>
              <a:rPr lang="en-US" sz="1800" dirty="0">
                <a:solidFill>
                  <a:srgbClr val="000000"/>
                </a:solidFill>
                <a:latin typeface="Times New Roman"/>
                <a:ea typeface="Calibri"/>
              </a:rPr>
              <a:t>The relative paths can also be used as: </a:t>
            </a:r>
          </a:p>
          <a:p>
            <a:pPr marL="114300" indent="0" algn="just">
              <a:spcBef>
                <a:spcPts val="0"/>
              </a:spcBef>
              <a:buNone/>
            </a:pPr>
            <a:r>
              <a:rPr lang="en-US" sz="1800" b="1" dirty="0">
                <a:solidFill>
                  <a:srgbClr val="FF0000"/>
                </a:solidFill>
                <a:latin typeface="Times New Roman"/>
                <a:ea typeface="Times New Roman"/>
              </a:rPr>
              <a:t>$</a:t>
            </a:r>
            <a:r>
              <a:rPr lang="en-US" sz="1800" b="1" dirty="0" err="1">
                <a:solidFill>
                  <a:srgbClr val="FF0000"/>
                </a:solidFill>
                <a:latin typeface="Times New Roman"/>
                <a:ea typeface="Times New Roman"/>
              </a:rPr>
              <a:t>pwd</a:t>
            </a:r>
            <a:r>
              <a:rPr lang="en-US" sz="1800" b="1" dirty="0">
                <a:solidFill>
                  <a:srgbClr val="FF0000"/>
                </a:solidFill>
                <a:latin typeface="Times New Roman"/>
                <a:ea typeface="Times New Roman"/>
              </a:rPr>
              <a:t> </a:t>
            </a:r>
            <a:r>
              <a:rPr lang="en-US" sz="1800" dirty="0">
                <a:solidFill>
                  <a:srgbClr val="FF0000"/>
                </a:solidFill>
                <a:latin typeface="Times New Roman"/>
                <a:ea typeface="Times New Roman"/>
              </a:rPr>
              <a:t>/home/</a:t>
            </a:r>
            <a:r>
              <a:rPr lang="en-US" sz="1800" dirty="0" err="1">
                <a:solidFill>
                  <a:srgbClr val="FF0000"/>
                </a:solidFill>
                <a:latin typeface="Times New Roman"/>
                <a:ea typeface="Times New Roman"/>
              </a:rPr>
              <a:t>kumar</a:t>
            </a:r>
            <a:r>
              <a:rPr lang="en-US" sz="1800" dirty="0">
                <a:solidFill>
                  <a:srgbClr val="FF0000"/>
                </a:solidFill>
                <a:latin typeface="Times New Roman"/>
                <a:ea typeface="Times New Roman"/>
              </a:rPr>
              <a:t>/</a:t>
            </a:r>
            <a:r>
              <a:rPr lang="en-US" sz="1800" dirty="0" err="1">
                <a:solidFill>
                  <a:srgbClr val="FF0000"/>
                </a:solidFill>
                <a:latin typeface="Times New Roman"/>
                <a:ea typeface="Times New Roman"/>
              </a:rPr>
              <a:t>progs</a:t>
            </a:r>
            <a:endParaRPr lang="en-US" sz="1800" dirty="0">
              <a:latin typeface="Times New Roman"/>
              <a:ea typeface="Times New Roman"/>
            </a:endParaRPr>
          </a:p>
          <a:p>
            <a:pPr marL="114300" indent="0" algn="just">
              <a:spcBef>
                <a:spcPts val="0"/>
              </a:spcBef>
              <a:buNone/>
            </a:pPr>
            <a:r>
              <a:rPr lang="en-US" sz="1800" dirty="0">
                <a:solidFill>
                  <a:srgbClr val="FF0000"/>
                </a:solidFill>
                <a:latin typeface="Times New Roman"/>
                <a:ea typeface="Times New Roman"/>
              </a:rPr>
              <a:t> </a:t>
            </a:r>
            <a:r>
              <a:rPr lang="en-US" sz="1800" b="1" dirty="0">
                <a:solidFill>
                  <a:srgbClr val="FF0000"/>
                </a:solidFill>
                <a:latin typeface="Times New Roman"/>
                <a:ea typeface="Times New Roman"/>
              </a:rPr>
              <a:t>$cd ../.. </a:t>
            </a:r>
            <a:endParaRPr lang="en-US" sz="1800" dirty="0">
              <a:latin typeface="Times New Roman"/>
              <a:ea typeface="Times New Roman"/>
            </a:endParaRPr>
          </a:p>
          <a:p>
            <a:pPr marL="114300" indent="0" algn="just">
              <a:spcBef>
                <a:spcPts val="0"/>
              </a:spcBef>
              <a:buNone/>
            </a:pPr>
            <a:r>
              <a:rPr lang="en-US" sz="1800" b="1" dirty="0">
                <a:solidFill>
                  <a:srgbClr val="FF0000"/>
                </a:solidFill>
                <a:latin typeface="Times New Roman"/>
                <a:ea typeface="Times New Roman"/>
              </a:rPr>
              <a:t>$</a:t>
            </a:r>
            <a:r>
              <a:rPr lang="en-US" sz="1800" b="1" dirty="0" err="1" smtClean="0">
                <a:solidFill>
                  <a:srgbClr val="FF0000"/>
                </a:solidFill>
                <a:latin typeface="Times New Roman"/>
                <a:ea typeface="Times New Roman"/>
              </a:rPr>
              <a:t>pwd</a:t>
            </a:r>
            <a:endParaRPr lang="en-US" sz="1800" b="1" dirty="0" smtClean="0">
              <a:solidFill>
                <a:srgbClr val="FF0000"/>
              </a:solidFill>
              <a:latin typeface="Times New Roman"/>
              <a:ea typeface="Times New Roman"/>
            </a:endParaRPr>
          </a:p>
          <a:p>
            <a:pPr marL="114300" indent="0" algn="just">
              <a:spcBef>
                <a:spcPts val="0"/>
              </a:spcBef>
              <a:buNone/>
            </a:pPr>
            <a:r>
              <a:rPr lang="en-US" sz="1800" b="1" dirty="0" smtClean="0">
                <a:solidFill>
                  <a:srgbClr val="FF0000"/>
                </a:solidFill>
                <a:latin typeface="Times New Roman"/>
                <a:ea typeface="Times New Roman"/>
              </a:rPr>
              <a:t>/home</a:t>
            </a:r>
            <a:endParaRPr lang="en-US" sz="1800" dirty="0">
              <a:latin typeface="Times New Roman"/>
              <a:ea typeface="Times New Roman"/>
            </a:endParaRPr>
          </a:p>
          <a:p>
            <a:pPr algn="just"/>
            <a:endParaRPr lang="en-US" sz="1800" dirty="0"/>
          </a:p>
        </p:txBody>
      </p:sp>
      <p:sp>
        <p:nvSpPr>
          <p:cNvPr id="5" name="Slide Number Placeholder 4"/>
          <p:cNvSpPr>
            <a:spLocks noGrp="1"/>
          </p:cNvSpPr>
          <p:nvPr>
            <p:ph type="sldNum" sz="quarter" idx="12"/>
          </p:nvPr>
        </p:nvSpPr>
        <p:spPr/>
        <p:txBody>
          <a:bodyPr/>
          <a:lstStyle/>
          <a:p>
            <a:fld id="{BDA81EBD-E76A-4F41-A446-2C36F17D92D6}" type="slidenum">
              <a:rPr lang="en-US" smtClean="0"/>
              <a:pPr/>
              <a:t>81</a:t>
            </a:fld>
            <a:endParaRPr lang="en-US"/>
          </a:p>
        </p:txBody>
      </p:sp>
      <p:sp>
        <p:nvSpPr>
          <p:cNvPr id="6" name="Footer Placeholder 5"/>
          <p:cNvSpPr>
            <a:spLocks noGrp="1"/>
          </p:cNvSpPr>
          <p:nvPr>
            <p:ph type="ftr" sz="quarter" idx="11"/>
          </p:nvPr>
        </p:nvSpPr>
        <p:spPr/>
        <p:txBody>
          <a:bodyPr/>
          <a:lstStyle/>
          <a:p>
            <a:r>
              <a:rPr lang="en-US" smtClean="0"/>
              <a:t>Dr Rekha B Venkatapur</a:t>
            </a:r>
            <a:endParaRPr lang="en-US"/>
          </a:p>
        </p:txBody>
      </p:sp>
    </p:spTree>
    <p:extLst>
      <p:ext uri="{BB962C8B-B14F-4D97-AF65-F5344CB8AC3E}">
        <p14:creationId xmlns:p14="http://schemas.microsoft.com/office/powerpoint/2010/main" xmlns="" val="11616958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lvl="0">
              <a:spcBef>
                <a:spcPts val="0"/>
              </a:spcBef>
              <a:buFont typeface="Symbol"/>
              <a:buChar char=""/>
            </a:pPr>
            <a:r>
              <a:rPr lang="en-US" dirty="0">
                <a:solidFill>
                  <a:srgbClr val="000000"/>
                </a:solidFill>
                <a:latin typeface="Times New Roman"/>
                <a:ea typeface="Calibri"/>
              </a:rPr>
              <a:t>The following command copies the file prog1.java present in </a:t>
            </a:r>
            <a:r>
              <a:rPr lang="en-US" dirty="0" err="1">
                <a:solidFill>
                  <a:srgbClr val="000000"/>
                </a:solidFill>
                <a:latin typeface="Times New Roman"/>
                <a:ea typeface="Calibri"/>
              </a:rPr>
              <a:t>javaprogs</a:t>
            </a:r>
            <a:r>
              <a:rPr lang="en-US" dirty="0">
                <a:solidFill>
                  <a:srgbClr val="000000"/>
                </a:solidFill>
                <a:latin typeface="Times New Roman"/>
                <a:ea typeface="Calibri"/>
              </a:rPr>
              <a:t>, which is present is parent of current directory to current directory. </a:t>
            </a:r>
          </a:p>
          <a:p>
            <a:pPr marL="0" marR="0" indent="0">
              <a:spcBef>
                <a:spcPts val="0"/>
              </a:spcBef>
              <a:spcAft>
                <a:spcPts val="0"/>
              </a:spcAft>
              <a:buNone/>
            </a:pPr>
            <a:r>
              <a:rPr lang="en-US" b="1" dirty="0">
                <a:solidFill>
                  <a:srgbClr val="FF0000"/>
                </a:solidFill>
                <a:latin typeface="Times New Roman"/>
                <a:ea typeface="Calibri"/>
              </a:rPr>
              <a:t>$</a:t>
            </a:r>
            <a:r>
              <a:rPr lang="en-US" b="1" dirty="0" err="1">
                <a:solidFill>
                  <a:srgbClr val="FF0000"/>
                </a:solidFill>
                <a:latin typeface="Times New Roman"/>
                <a:ea typeface="Calibri"/>
              </a:rPr>
              <a:t>pwd</a:t>
            </a:r>
            <a:r>
              <a:rPr lang="en-US" b="1" dirty="0">
                <a:solidFill>
                  <a:srgbClr val="FF0000"/>
                </a:solidFill>
                <a:latin typeface="Times New Roman"/>
                <a:ea typeface="Calibri"/>
              </a:rPr>
              <a:t> </a:t>
            </a:r>
            <a:r>
              <a:rPr lang="en-US" dirty="0">
                <a:solidFill>
                  <a:srgbClr val="FF0000"/>
                </a:solidFill>
                <a:latin typeface="Times New Roman"/>
                <a:ea typeface="Calibri"/>
              </a:rPr>
              <a:t>/home/</a:t>
            </a:r>
            <a:r>
              <a:rPr lang="en-US" dirty="0" err="1">
                <a:solidFill>
                  <a:srgbClr val="FF0000"/>
                </a:solidFill>
                <a:latin typeface="Times New Roman"/>
                <a:ea typeface="Calibri"/>
              </a:rPr>
              <a:t>kumar</a:t>
            </a:r>
            <a:r>
              <a:rPr lang="en-US" dirty="0">
                <a:solidFill>
                  <a:srgbClr val="FF0000"/>
                </a:solidFill>
                <a:latin typeface="Times New Roman"/>
                <a:ea typeface="Calibri"/>
              </a:rPr>
              <a:t>/</a:t>
            </a:r>
            <a:r>
              <a:rPr lang="en-US" dirty="0" err="1">
                <a:solidFill>
                  <a:srgbClr val="FF0000"/>
                </a:solidFill>
                <a:latin typeface="Times New Roman"/>
                <a:ea typeface="Calibri"/>
              </a:rPr>
              <a:t>progs</a:t>
            </a:r>
            <a:r>
              <a:rPr lang="en-US" dirty="0">
                <a:solidFill>
                  <a:srgbClr val="FF0000"/>
                </a:solidFill>
                <a:latin typeface="Times New Roman"/>
                <a:ea typeface="Calibri"/>
              </a:rPr>
              <a:t>/</a:t>
            </a:r>
            <a:r>
              <a:rPr lang="en-US" dirty="0" err="1">
                <a:solidFill>
                  <a:srgbClr val="FF0000"/>
                </a:solidFill>
                <a:latin typeface="Times New Roman"/>
                <a:ea typeface="Calibri"/>
              </a:rPr>
              <a:t>cprogs</a:t>
            </a:r>
            <a:endParaRPr lang="en-US" dirty="0">
              <a:solidFill>
                <a:srgbClr val="000000"/>
              </a:solidFill>
              <a:latin typeface="Times New Roman"/>
              <a:ea typeface="Calibri"/>
            </a:endParaRPr>
          </a:p>
          <a:p>
            <a:pPr marL="0" marR="0" indent="0">
              <a:spcBef>
                <a:spcPts val="0"/>
              </a:spcBef>
              <a:spcAft>
                <a:spcPts val="0"/>
              </a:spcAft>
              <a:buNone/>
            </a:pPr>
            <a:r>
              <a:rPr lang="en-US" dirty="0">
                <a:solidFill>
                  <a:srgbClr val="FF0000"/>
                </a:solidFill>
                <a:latin typeface="Times New Roman"/>
                <a:ea typeface="Calibri"/>
              </a:rPr>
              <a:t> </a:t>
            </a:r>
            <a:r>
              <a:rPr lang="en-US" b="1" dirty="0">
                <a:solidFill>
                  <a:srgbClr val="FF0000"/>
                </a:solidFill>
                <a:latin typeface="Times New Roman"/>
                <a:ea typeface="Calibri"/>
              </a:rPr>
              <a:t>$</a:t>
            </a:r>
            <a:r>
              <a:rPr lang="en-US" b="1" dirty="0" err="1">
                <a:solidFill>
                  <a:srgbClr val="FF0000"/>
                </a:solidFill>
                <a:latin typeface="Times New Roman"/>
                <a:ea typeface="Calibri"/>
              </a:rPr>
              <a:t>cp</a:t>
            </a:r>
            <a:r>
              <a:rPr lang="en-US" b="1" dirty="0">
                <a:solidFill>
                  <a:srgbClr val="FF0000"/>
                </a:solidFill>
                <a:latin typeface="Times New Roman"/>
                <a:ea typeface="Calibri"/>
              </a:rPr>
              <a:t> ../</a:t>
            </a:r>
            <a:r>
              <a:rPr lang="en-US" b="1" dirty="0" err="1">
                <a:solidFill>
                  <a:srgbClr val="FF0000"/>
                </a:solidFill>
                <a:latin typeface="Times New Roman"/>
                <a:ea typeface="Calibri"/>
              </a:rPr>
              <a:t>javaprogs</a:t>
            </a:r>
            <a:r>
              <a:rPr lang="en-US" b="1" dirty="0">
                <a:solidFill>
                  <a:srgbClr val="FF0000"/>
                </a:solidFill>
                <a:latin typeface="Times New Roman"/>
                <a:ea typeface="Calibri"/>
              </a:rPr>
              <a:t>/prog1.java . </a:t>
            </a:r>
            <a:endParaRPr lang="en-US" dirty="0">
              <a:solidFill>
                <a:srgbClr val="000000"/>
              </a:solidFill>
              <a:latin typeface="Times New Roman"/>
              <a:ea typeface="Calibri"/>
            </a:endParaRPr>
          </a:p>
          <a:p>
            <a:pPr lvl="0">
              <a:spcBef>
                <a:spcPts val="0"/>
              </a:spcBef>
              <a:buFont typeface="Symbol"/>
              <a:buChar char=""/>
            </a:pPr>
            <a:r>
              <a:rPr lang="en-US" dirty="0">
                <a:solidFill>
                  <a:srgbClr val="000000"/>
                </a:solidFill>
                <a:latin typeface="Times New Roman"/>
                <a:ea typeface="Calibri"/>
              </a:rPr>
              <a:t>Now prog1.java is copied to </a:t>
            </a:r>
            <a:r>
              <a:rPr lang="en-US" dirty="0" err="1">
                <a:solidFill>
                  <a:srgbClr val="000000"/>
                </a:solidFill>
                <a:latin typeface="Times New Roman"/>
                <a:ea typeface="Calibri"/>
              </a:rPr>
              <a:t>cprogs</a:t>
            </a:r>
            <a:r>
              <a:rPr lang="en-US" dirty="0">
                <a:solidFill>
                  <a:srgbClr val="000000"/>
                </a:solidFill>
                <a:latin typeface="Times New Roman"/>
                <a:ea typeface="Calibri"/>
              </a:rPr>
              <a:t> under </a:t>
            </a:r>
            <a:r>
              <a:rPr lang="en-US" dirty="0" err="1">
                <a:solidFill>
                  <a:srgbClr val="000000"/>
                </a:solidFill>
                <a:latin typeface="Times New Roman"/>
                <a:ea typeface="Calibri"/>
              </a:rPr>
              <a:t>progs</a:t>
            </a:r>
            <a:r>
              <a:rPr lang="en-US" dirty="0">
                <a:solidFill>
                  <a:srgbClr val="000000"/>
                </a:solidFill>
                <a:latin typeface="Times New Roman"/>
                <a:ea typeface="Calibri"/>
              </a:rPr>
              <a:t> directory.</a:t>
            </a:r>
          </a:p>
          <a:p>
            <a:endParaRPr lang="en-US" dirty="0"/>
          </a:p>
        </p:txBody>
      </p:sp>
      <p:sp>
        <p:nvSpPr>
          <p:cNvPr id="5" name="Slide Number Placeholder 4"/>
          <p:cNvSpPr>
            <a:spLocks noGrp="1"/>
          </p:cNvSpPr>
          <p:nvPr>
            <p:ph type="sldNum" sz="quarter" idx="12"/>
          </p:nvPr>
        </p:nvSpPr>
        <p:spPr/>
        <p:txBody>
          <a:bodyPr/>
          <a:lstStyle/>
          <a:p>
            <a:fld id="{BDA81EBD-E76A-4F41-A446-2C36F17D92D6}" type="slidenum">
              <a:rPr lang="en-US" smtClean="0"/>
              <a:pPr/>
              <a:t>82</a:t>
            </a:fld>
            <a:endParaRPr lang="en-US"/>
          </a:p>
        </p:txBody>
      </p:sp>
      <p:sp>
        <p:nvSpPr>
          <p:cNvPr id="6" name="Footer Placeholder 5"/>
          <p:cNvSpPr>
            <a:spLocks noGrp="1"/>
          </p:cNvSpPr>
          <p:nvPr>
            <p:ph type="ftr" sz="quarter" idx="11"/>
          </p:nvPr>
        </p:nvSpPr>
        <p:spPr/>
        <p:txBody>
          <a:bodyPr/>
          <a:lstStyle/>
          <a:p>
            <a:r>
              <a:rPr lang="en-US" smtClean="0"/>
              <a:t>Dr Rekha B Venkatapur</a:t>
            </a:r>
            <a:endParaRPr lang="en-US"/>
          </a:p>
        </p:txBody>
      </p:sp>
    </p:spTree>
    <p:extLst>
      <p:ext uri="{BB962C8B-B14F-4D97-AF65-F5344CB8AC3E}">
        <p14:creationId xmlns:p14="http://schemas.microsoft.com/office/powerpoint/2010/main" xmlns="" val="268561448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609600"/>
          </a:xfrm>
        </p:spPr>
        <p:txBody>
          <a:bodyPr>
            <a:noAutofit/>
          </a:bodyPr>
          <a:lstStyle/>
          <a:p>
            <a:r>
              <a:rPr lang="en-US" sz="2800" b="1" u="sng" dirty="0"/>
              <a:t>File related commands – cat, mv, </a:t>
            </a:r>
            <a:r>
              <a:rPr lang="en-US" sz="2800" b="1" u="sng" dirty="0" err="1"/>
              <a:t>rm</a:t>
            </a:r>
            <a:r>
              <a:rPr lang="en-US" sz="2800" b="1" u="sng" dirty="0"/>
              <a:t>, </a:t>
            </a:r>
            <a:r>
              <a:rPr lang="en-US" sz="2800" b="1" u="sng" dirty="0" err="1"/>
              <a:t>cp</a:t>
            </a:r>
            <a:r>
              <a:rPr lang="en-US" sz="2800" b="1" u="sng" dirty="0"/>
              <a:t>, </a:t>
            </a:r>
            <a:r>
              <a:rPr lang="en-US" sz="2800" b="1" u="sng" dirty="0" err="1"/>
              <a:t>wc</a:t>
            </a:r>
            <a:r>
              <a:rPr lang="en-US" sz="2800" b="1" u="sng" dirty="0"/>
              <a:t> and od commands</a:t>
            </a:r>
            <a:r>
              <a:rPr lang="en-US" sz="2800" b="1" u="sng" dirty="0" smtClean="0"/>
              <a:t>.</a:t>
            </a:r>
            <a:endParaRPr lang="en-US" sz="2800" dirty="0"/>
          </a:p>
        </p:txBody>
      </p:sp>
      <p:sp>
        <p:nvSpPr>
          <p:cNvPr id="3" name="Content Placeholder 2"/>
          <p:cNvSpPr>
            <a:spLocks noGrp="1"/>
          </p:cNvSpPr>
          <p:nvPr>
            <p:ph idx="1"/>
          </p:nvPr>
        </p:nvSpPr>
        <p:spPr>
          <a:xfrm>
            <a:off x="381000" y="990600"/>
            <a:ext cx="8610600" cy="5791200"/>
          </a:xfrm>
        </p:spPr>
        <p:txBody>
          <a:bodyPr>
            <a:noAutofit/>
          </a:bodyPr>
          <a:lstStyle/>
          <a:p>
            <a:pPr marL="0" marR="0">
              <a:spcBef>
                <a:spcPts val="0"/>
              </a:spcBef>
              <a:spcAft>
                <a:spcPts val="0"/>
              </a:spcAft>
            </a:pPr>
            <a:r>
              <a:rPr lang="en-US" b="1" dirty="0">
                <a:solidFill>
                  <a:srgbClr val="000000"/>
                </a:solidFill>
                <a:latin typeface="Times New Roman"/>
                <a:ea typeface="Calibri"/>
              </a:rPr>
              <a:t>cat: DISPLAYING AND CREATING FILES </a:t>
            </a:r>
            <a:endParaRPr lang="en-US" sz="2400" dirty="0">
              <a:latin typeface="Times New Roman"/>
              <a:ea typeface="Times New Roman"/>
            </a:endParaRPr>
          </a:p>
          <a:p>
            <a:pPr marL="0" marR="0">
              <a:spcBef>
                <a:spcPts val="0"/>
              </a:spcBef>
              <a:spcAft>
                <a:spcPts val="0"/>
              </a:spcAft>
            </a:pPr>
            <a:r>
              <a:rPr lang="en-US" sz="2400" dirty="0">
                <a:solidFill>
                  <a:srgbClr val="000000"/>
                </a:solidFill>
                <a:latin typeface="Times New Roman"/>
                <a:ea typeface="Calibri"/>
              </a:rPr>
              <a:t>cat command is used to display the contents of a small file on the terminal. </a:t>
            </a:r>
            <a:r>
              <a:rPr lang="en-US" sz="2400" b="1" dirty="0">
                <a:solidFill>
                  <a:srgbClr val="FF0000"/>
                </a:solidFill>
                <a:latin typeface="Times New Roman"/>
                <a:ea typeface="Calibri"/>
              </a:rPr>
              <a:t> </a:t>
            </a:r>
            <a:endParaRPr lang="en-US" sz="2400" dirty="0">
              <a:latin typeface="Times New Roman"/>
              <a:ea typeface="Times New Roman"/>
            </a:endParaRPr>
          </a:p>
          <a:p>
            <a:pPr marL="0" marR="0" indent="0">
              <a:spcBef>
                <a:spcPts val="0"/>
              </a:spcBef>
              <a:spcAft>
                <a:spcPts val="0"/>
              </a:spcAft>
              <a:buNone/>
            </a:pPr>
            <a:r>
              <a:rPr lang="en-US" sz="2400" b="1" dirty="0">
                <a:solidFill>
                  <a:srgbClr val="FF0000"/>
                </a:solidFill>
                <a:latin typeface="Times New Roman"/>
                <a:ea typeface="Calibri"/>
              </a:rPr>
              <a:t>$ cat </a:t>
            </a:r>
            <a:r>
              <a:rPr lang="en-US" sz="2400" b="1" dirty="0" err="1">
                <a:solidFill>
                  <a:srgbClr val="FF0000"/>
                </a:solidFill>
                <a:latin typeface="Times New Roman"/>
                <a:ea typeface="Calibri"/>
              </a:rPr>
              <a:t>cprogram.c</a:t>
            </a:r>
            <a:r>
              <a:rPr lang="en-US" sz="2400" b="1" dirty="0">
                <a:solidFill>
                  <a:srgbClr val="FF0000"/>
                </a:solidFill>
                <a:latin typeface="Times New Roman"/>
                <a:ea typeface="Calibri"/>
              </a:rPr>
              <a:t> </a:t>
            </a:r>
            <a:endParaRPr lang="en-US" sz="2400" dirty="0">
              <a:latin typeface="Times New Roman"/>
              <a:ea typeface="Times New Roman"/>
            </a:endParaRPr>
          </a:p>
          <a:p>
            <a:pPr marL="0" marR="0" indent="0">
              <a:spcBef>
                <a:spcPts val="0"/>
              </a:spcBef>
              <a:spcAft>
                <a:spcPts val="0"/>
              </a:spcAft>
              <a:buNone/>
            </a:pPr>
            <a:r>
              <a:rPr lang="en-US" sz="2400" dirty="0">
                <a:solidFill>
                  <a:srgbClr val="FF0000"/>
                </a:solidFill>
                <a:latin typeface="Times New Roman"/>
                <a:ea typeface="Calibri"/>
              </a:rPr>
              <a:t># include &lt;</a:t>
            </a:r>
            <a:r>
              <a:rPr lang="en-US" sz="2400" dirty="0" err="1">
                <a:solidFill>
                  <a:srgbClr val="FF0000"/>
                </a:solidFill>
                <a:latin typeface="Times New Roman"/>
                <a:ea typeface="Calibri"/>
              </a:rPr>
              <a:t>stdio.h</a:t>
            </a:r>
            <a:r>
              <a:rPr lang="en-US" sz="2400" dirty="0">
                <a:solidFill>
                  <a:srgbClr val="FF0000"/>
                </a:solidFill>
                <a:latin typeface="Times New Roman"/>
                <a:ea typeface="Calibri"/>
              </a:rPr>
              <a:t>&gt; </a:t>
            </a:r>
            <a:endParaRPr lang="en-US" sz="2400" dirty="0">
              <a:latin typeface="Times New Roman"/>
              <a:ea typeface="Times New Roman"/>
            </a:endParaRPr>
          </a:p>
          <a:p>
            <a:pPr marL="0" marR="0" indent="0">
              <a:spcBef>
                <a:spcPts val="0"/>
              </a:spcBef>
              <a:spcAft>
                <a:spcPts val="0"/>
              </a:spcAft>
              <a:buNone/>
            </a:pPr>
            <a:r>
              <a:rPr lang="en-US" sz="2400" dirty="0">
                <a:solidFill>
                  <a:srgbClr val="FF0000"/>
                </a:solidFill>
                <a:latin typeface="Times New Roman"/>
                <a:ea typeface="Calibri"/>
              </a:rPr>
              <a:t>void main () </a:t>
            </a:r>
            <a:endParaRPr lang="en-US" sz="2400" dirty="0">
              <a:latin typeface="Times New Roman"/>
              <a:ea typeface="Times New Roman"/>
            </a:endParaRPr>
          </a:p>
          <a:p>
            <a:pPr marL="0" marR="0" indent="0">
              <a:spcBef>
                <a:spcPts val="0"/>
              </a:spcBef>
              <a:spcAft>
                <a:spcPts val="0"/>
              </a:spcAft>
              <a:buNone/>
            </a:pPr>
            <a:r>
              <a:rPr lang="en-US" sz="2400" dirty="0">
                <a:solidFill>
                  <a:srgbClr val="FF0000"/>
                </a:solidFill>
                <a:latin typeface="Times New Roman"/>
                <a:ea typeface="Calibri"/>
              </a:rPr>
              <a:t>{ </a:t>
            </a:r>
            <a:r>
              <a:rPr lang="en-US" sz="2400" dirty="0" err="1">
                <a:solidFill>
                  <a:srgbClr val="FF0000"/>
                </a:solidFill>
                <a:latin typeface="Times New Roman"/>
                <a:ea typeface="Calibri"/>
              </a:rPr>
              <a:t>printf</a:t>
            </a:r>
            <a:r>
              <a:rPr lang="en-US" sz="2400" dirty="0">
                <a:solidFill>
                  <a:srgbClr val="FF0000"/>
                </a:solidFill>
                <a:latin typeface="Times New Roman"/>
                <a:ea typeface="Calibri"/>
              </a:rPr>
              <a:t>(“hello”); } </a:t>
            </a:r>
            <a:endParaRPr lang="en-US" sz="2400" dirty="0">
              <a:latin typeface="Times New Roman"/>
              <a:ea typeface="Times New Roman"/>
            </a:endParaRPr>
          </a:p>
          <a:p>
            <a:pPr marL="0" marR="0">
              <a:spcBef>
                <a:spcPts val="0"/>
              </a:spcBef>
              <a:spcAft>
                <a:spcPts val="0"/>
              </a:spcAft>
            </a:pPr>
            <a:r>
              <a:rPr lang="en-US" sz="2400" b="1" dirty="0">
                <a:solidFill>
                  <a:srgbClr val="000000"/>
                </a:solidFill>
                <a:latin typeface="Times New Roman"/>
                <a:ea typeface="Calibri"/>
              </a:rPr>
              <a:t>As like other files cat accepts more than one filename as arguments </a:t>
            </a:r>
            <a:endParaRPr lang="en-US" sz="2400" dirty="0">
              <a:latin typeface="Times New Roman"/>
              <a:ea typeface="Times New Roman"/>
            </a:endParaRPr>
          </a:p>
          <a:p>
            <a:pPr marL="0" marR="0" indent="0">
              <a:spcBef>
                <a:spcPts val="0"/>
              </a:spcBef>
              <a:spcAft>
                <a:spcPts val="0"/>
              </a:spcAft>
              <a:buNone/>
            </a:pPr>
            <a:r>
              <a:rPr lang="en-US" sz="2400" b="1" dirty="0">
                <a:solidFill>
                  <a:srgbClr val="FF0000"/>
                </a:solidFill>
                <a:latin typeface="Times New Roman"/>
                <a:ea typeface="Calibri"/>
              </a:rPr>
              <a:t>$ cat ch1 ch2 </a:t>
            </a:r>
            <a:endParaRPr lang="en-US" sz="2400" dirty="0">
              <a:latin typeface="Times New Roman"/>
              <a:ea typeface="Times New Roman"/>
            </a:endParaRPr>
          </a:p>
          <a:p>
            <a:pPr marL="0" marR="0">
              <a:spcBef>
                <a:spcPts val="0"/>
              </a:spcBef>
              <a:spcAft>
                <a:spcPts val="0"/>
              </a:spcAft>
            </a:pPr>
            <a:r>
              <a:rPr lang="en-US" sz="2400" dirty="0">
                <a:solidFill>
                  <a:srgbClr val="000000"/>
                </a:solidFill>
                <a:latin typeface="Times New Roman"/>
                <a:ea typeface="Calibri"/>
              </a:rPr>
              <a:t>It contains the contents of chapter1 It contains the contents of chapter2 In this the contents of the second files are shown immediately after the first file without any header information. So cat concatenates two files- hence its name. </a:t>
            </a:r>
            <a:endParaRPr lang="en-US" sz="2400" dirty="0">
              <a:latin typeface="Times New Roman"/>
              <a:ea typeface="Times New Roman"/>
            </a:endParaRPr>
          </a:p>
          <a:p>
            <a:endParaRPr lang="en-US" sz="2400" dirty="0"/>
          </a:p>
        </p:txBody>
      </p:sp>
      <p:sp>
        <p:nvSpPr>
          <p:cNvPr id="5" name="Slide Number Placeholder 4"/>
          <p:cNvSpPr>
            <a:spLocks noGrp="1"/>
          </p:cNvSpPr>
          <p:nvPr>
            <p:ph type="sldNum" sz="quarter" idx="12"/>
          </p:nvPr>
        </p:nvSpPr>
        <p:spPr/>
        <p:txBody>
          <a:bodyPr/>
          <a:lstStyle/>
          <a:p>
            <a:fld id="{BDA81EBD-E76A-4F41-A446-2C36F17D92D6}" type="slidenum">
              <a:rPr lang="en-US" smtClean="0"/>
              <a:pPr/>
              <a:t>83</a:t>
            </a:fld>
            <a:endParaRPr lang="en-US"/>
          </a:p>
        </p:txBody>
      </p:sp>
      <p:sp>
        <p:nvSpPr>
          <p:cNvPr id="6" name="Footer Placeholder 5"/>
          <p:cNvSpPr>
            <a:spLocks noGrp="1"/>
          </p:cNvSpPr>
          <p:nvPr>
            <p:ph type="ftr" sz="quarter" idx="11"/>
          </p:nvPr>
        </p:nvSpPr>
        <p:spPr/>
        <p:txBody>
          <a:bodyPr/>
          <a:lstStyle/>
          <a:p>
            <a:r>
              <a:rPr lang="en-US" smtClean="0"/>
              <a:t>Dr Rekha B Venkatapur</a:t>
            </a:r>
            <a:endParaRPr lang="en-US"/>
          </a:p>
        </p:txBody>
      </p:sp>
    </p:spTree>
    <p:extLst>
      <p:ext uri="{BB962C8B-B14F-4D97-AF65-F5344CB8AC3E}">
        <p14:creationId xmlns:p14="http://schemas.microsoft.com/office/powerpoint/2010/main" xmlns="" val="252036609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6200" y="304800"/>
            <a:ext cx="8686800" cy="6248400"/>
          </a:xfrm>
        </p:spPr>
        <p:txBody>
          <a:bodyPr>
            <a:noAutofit/>
          </a:bodyPr>
          <a:lstStyle/>
          <a:p>
            <a:pPr marL="0" marR="0" indent="0">
              <a:spcBef>
                <a:spcPts val="0"/>
              </a:spcBef>
              <a:spcAft>
                <a:spcPts val="0"/>
              </a:spcAft>
              <a:buNone/>
            </a:pPr>
            <a:r>
              <a:rPr lang="en-US" b="1" dirty="0">
                <a:solidFill>
                  <a:srgbClr val="000000"/>
                </a:solidFill>
                <a:latin typeface="Times New Roman"/>
                <a:ea typeface="Calibri"/>
              </a:rPr>
              <a:t>cat </a:t>
            </a:r>
            <a:r>
              <a:rPr lang="en-US" sz="2400" b="1" dirty="0">
                <a:solidFill>
                  <a:srgbClr val="000000"/>
                </a:solidFill>
                <a:latin typeface="Times New Roman"/>
                <a:ea typeface="Calibri"/>
              </a:rPr>
              <a:t>OPTIONS </a:t>
            </a:r>
            <a:endParaRPr lang="en-US" sz="1800" dirty="0">
              <a:latin typeface="Times New Roman"/>
              <a:ea typeface="Times New Roman"/>
            </a:endParaRPr>
          </a:p>
          <a:p>
            <a:pPr lvl="0">
              <a:spcBef>
                <a:spcPts val="0"/>
              </a:spcBef>
              <a:buFont typeface="Symbol"/>
              <a:buChar char=""/>
            </a:pPr>
            <a:r>
              <a:rPr lang="en-US" sz="1800" b="1" dirty="0">
                <a:solidFill>
                  <a:srgbClr val="000000"/>
                </a:solidFill>
                <a:latin typeface="Times New Roman"/>
                <a:ea typeface="Calibri"/>
              </a:rPr>
              <a:t>Displaying Nonprinting Characters (-v) </a:t>
            </a:r>
            <a:endParaRPr lang="en-US" sz="1800" dirty="0">
              <a:latin typeface="Times New Roman"/>
              <a:ea typeface="Times New Roman"/>
            </a:endParaRPr>
          </a:p>
          <a:p>
            <a:pPr marL="0" marR="0" indent="0">
              <a:spcBef>
                <a:spcPts val="0"/>
              </a:spcBef>
              <a:spcAft>
                <a:spcPts val="0"/>
              </a:spcAft>
              <a:buNone/>
            </a:pPr>
            <a:r>
              <a:rPr lang="en-US" sz="1800" dirty="0">
                <a:solidFill>
                  <a:srgbClr val="000000"/>
                </a:solidFill>
                <a:latin typeface="Times New Roman"/>
                <a:ea typeface="Calibri"/>
              </a:rPr>
              <a:t>cat without any option it will display text files. Nonprinting ASCII characters can be displayed with –v option. </a:t>
            </a:r>
            <a:endParaRPr lang="en-US" sz="1800" dirty="0">
              <a:latin typeface="Times New Roman"/>
              <a:ea typeface="Times New Roman"/>
            </a:endParaRPr>
          </a:p>
          <a:p>
            <a:pPr lvl="0">
              <a:spcBef>
                <a:spcPts val="0"/>
              </a:spcBef>
              <a:buFont typeface="Symbol"/>
              <a:buChar char=""/>
            </a:pPr>
            <a:r>
              <a:rPr lang="en-US" sz="1800" b="1" dirty="0">
                <a:solidFill>
                  <a:srgbClr val="000000"/>
                </a:solidFill>
                <a:latin typeface="Times New Roman"/>
                <a:ea typeface="Calibri"/>
              </a:rPr>
              <a:t>Numbering Lines (-n) </a:t>
            </a:r>
            <a:endParaRPr lang="en-US" sz="1800" dirty="0">
              <a:latin typeface="Times New Roman"/>
              <a:ea typeface="Times New Roman"/>
            </a:endParaRPr>
          </a:p>
          <a:p>
            <a:pPr marL="0" marR="0" indent="0">
              <a:spcBef>
                <a:spcPts val="0"/>
              </a:spcBef>
              <a:spcAft>
                <a:spcPts val="0"/>
              </a:spcAft>
              <a:buNone/>
            </a:pPr>
            <a:r>
              <a:rPr lang="en-US" sz="1800" dirty="0" smtClean="0">
                <a:solidFill>
                  <a:srgbClr val="000000"/>
                </a:solidFill>
                <a:latin typeface="Times New Roman"/>
                <a:ea typeface="Calibri"/>
              </a:rPr>
              <a:t>-n </a:t>
            </a:r>
            <a:r>
              <a:rPr lang="en-US" sz="1800" dirty="0">
                <a:solidFill>
                  <a:srgbClr val="000000"/>
                </a:solidFill>
                <a:latin typeface="Times New Roman"/>
                <a:ea typeface="Calibri"/>
              </a:rPr>
              <a:t>option numbers lines. This numbering option helps programmer in debugging programs</a:t>
            </a:r>
            <a:r>
              <a:rPr lang="en-US" sz="1800" dirty="0" smtClean="0">
                <a:solidFill>
                  <a:srgbClr val="000000"/>
                </a:solidFill>
                <a:latin typeface="Times New Roman"/>
                <a:ea typeface="Calibri"/>
              </a:rPr>
              <a:t>.</a:t>
            </a:r>
            <a:r>
              <a:rPr lang="en-US" sz="2400" b="1" dirty="0">
                <a:latin typeface="Arial"/>
                <a:ea typeface="Times New Roman"/>
              </a:rPr>
              <a:t> </a:t>
            </a:r>
            <a:endParaRPr lang="en-US" sz="1800" dirty="0">
              <a:latin typeface="Times New Roman"/>
              <a:ea typeface="Times New Roman"/>
            </a:endParaRPr>
          </a:p>
          <a:p>
            <a:pPr marL="0" marR="0">
              <a:spcBef>
                <a:spcPts val="0"/>
              </a:spcBef>
              <a:spcAft>
                <a:spcPts val="0"/>
              </a:spcAft>
            </a:pPr>
            <a:r>
              <a:rPr lang="en-US" sz="2400" b="1" dirty="0">
                <a:latin typeface="Times New Roman"/>
                <a:ea typeface="Times New Roman"/>
              </a:rPr>
              <a:t>Using cat to create a file </a:t>
            </a:r>
            <a:endParaRPr lang="en-US" sz="1800" dirty="0">
              <a:latin typeface="Times New Roman"/>
              <a:ea typeface="Times New Roman"/>
            </a:endParaRPr>
          </a:p>
          <a:p>
            <a:pPr marL="0" marR="0">
              <a:spcBef>
                <a:spcPts val="0"/>
              </a:spcBef>
              <a:spcAft>
                <a:spcPts val="0"/>
              </a:spcAft>
            </a:pPr>
            <a:r>
              <a:rPr lang="en-US" sz="1800" b="1" dirty="0">
                <a:latin typeface="Times New Roman"/>
                <a:ea typeface="Times New Roman"/>
              </a:rPr>
              <a:t>cat </a:t>
            </a:r>
            <a:r>
              <a:rPr lang="en-US" sz="1800" dirty="0">
                <a:latin typeface="Times New Roman"/>
                <a:ea typeface="Times New Roman"/>
              </a:rPr>
              <a:t>is also useful for creating a file. Enter the command </a:t>
            </a:r>
            <a:r>
              <a:rPr lang="en-US" sz="1800" b="1" dirty="0">
                <a:latin typeface="Times New Roman"/>
                <a:ea typeface="Times New Roman"/>
              </a:rPr>
              <a:t>cat</a:t>
            </a:r>
            <a:r>
              <a:rPr lang="en-US" sz="1800" dirty="0">
                <a:latin typeface="Times New Roman"/>
                <a:ea typeface="Times New Roman"/>
              </a:rPr>
              <a:t>, followed by </a:t>
            </a:r>
            <a:r>
              <a:rPr lang="en-US" sz="1800" b="1" dirty="0">
                <a:latin typeface="Times New Roman"/>
                <a:ea typeface="Times New Roman"/>
              </a:rPr>
              <a:t>&gt; </a:t>
            </a:r>
            <a:r>
              <a:rPr lang="en-US" sz="1800" dirty="0">
                <a:latin typeface="Times New Roman"/>
                <a:ea typeface="Times New Roman"/>
              </a:rPr>
              <a:t>character and the filename. </a:t>
            </a:r>
          </a:p>
          <a:p>
            <a:pPr marL="114300" marR="0" indent="0">
              <a:spcBef>
                <a:spcPts val="0"/>
              </a:spcBef>
              <a:spcAft>
                <a:spcPts val="0"/>
              </a:spcAft>
              <a:buNone/>
            </a:pPr>
            <a:r>
              <a:rPr lang="en-US" sz="1800" b="1" dirty="0">
                <a:solidFill>
                  <a:srgbClr val="FF0000"/>
                </a:solidFill>
                <a:latin typeface="Times New Roman"/>
                <a:ea typeface="Times New Roman"/>
              </a:rPr>
              <a:t>$ cat &gt; new </a:t>
            </a:r>
            <a:endParaRPr lang="en-US" sz="1800" dirty="0">
              <a:latin typeface="Times New Roman"/>
              <a:ea typeface="Times New Roman"/>
            </a:endParaRPr>
          </a:p>
          <a:p>
            <a:pPr marL="114300" marR="0" indent="0">
              <a:spcBef>
                <a:spcPts val="0"/>
              </a:spcBef>
              <a:spcAft>
                <a:spcPts val="0"/>
              </a:spcAft>
              <a:buNone/>
            </a:pPr>
            <a:r>
              <a:rPr lang="en-US" sz="1800" dirty="0">
                <a:solidFill>
                  <a:srgbClr val="FF0000"/>
                </a:solidFill>
                <a:latin typeface="Times New Roman"/>
                <a:ea typeface="Times New Roman"/>
              </a:rPr>
              <a:t>This is a new file which contains some text, just to </a:t>
            </a:r>
            <a:endParaRPr lang="en-US" sz="1800" dirty="0">
              <a:latin typeface="Times New Roman"/>
              <a:ea typeface="Times New Roman"/>
            </a:endParaRPr>
          </a:p>
          <a:p>
            <a:pPr marL="114300" marR="0" indent="0">
              <a:spcBef>
                <a:spcPts val="0"/>
              </a:spcBef>
              <a:spcAft>
                <a:spcPts val="0"/>
              </a:spcAft>
              <a:buNone/>
            </a:pPr>
            <a:r>
              <a:rPr lang="en-US" sz="1800" dirty="0">
                <a:solidFill>
                  <a:srgbClr val="FF0000"/>
                </a:solidFill>
                <a:latin typeface="Times New Roman"/>
                <a:ea typeface="Times New Roman"/>
              </a:rPr>
              <a:t>Add some contents to the file new </a:t>
            </a:r>
            <a:endParaRPr lang="en-US" sz="1800" dirty="0">
              <a:latin typeface="Times New Roman"/>
              <a:ea typeface="Times New Roman"/>
            </a:endParaRPr>
          </a:p>
          <a:p>
            <a:pPr marL="114300" marR="0" indent="0">
              <a:spcBef>
                <a:spcPts val="0"/>
              </a:spcBef>
              <a:spcAft>
                <a:spcPts val="0"/>
              </a:spcAft>
              <a:buNone/>
            </a:pPr>
            <a:r>
              <a:rPr lang="en-US" sz="1800" dirty="0">
                <a:solidFill>
                  <a:srgbClr val="FF0000"/>
                </a:solidFill>
                <a:latin typeface="Times New Roman"/>
                <a:ea typeface="Times New Roman"/>
              </a:rPr>
              <a:t>[ctrl-d] </a:t>
            </a:r>
            <a:endParaRPr lang="en-US" sz="1800" dirty="0">
              <a:latin typeface="Times New Roman"/>
              <a:ea typeface="Times New Roman"/>
            </a:endParaRPr>
          </a:p>
          <a:p>
            <a:pPr marL="114300" marR="0" indent="0">
              <a:spcBef>
                <a:spcPts val="0"/>
              </a:spcBef>
              <a:spcAft>
                <a:spcPts val="0"/>
              </a:spcAft>
              <a:buNone/>
            </a:pPr>
            <a:r>
              <a:rPr lang="en-US" sz="1800" b="1" dirty="0">
                <a:solidFill>
                  <a:srgbClr val="FF0000"/>
                </a:solidFill>
                <a:latin typeface="Times New Roman"/>
                <a:ea typeface="Times New Roman"/>
              </a:rPr>
              <a:t>$_ </a:t>
            </a:r>
            <a:endParaRPr lang="en-US" sz="1800" dirty="0">
              <a:latin typeface="Times New Roman"/>
              <a:ea typeface="Times New Roman"/>
            </a:endParaRPr>
          </a:p>
          <a:p>
            <a:pPr marL="0" marR="0">
              <a:spcBef>
                <a:spcPts val="0"/>
              </a:spcBef>
              <a:spcAft>
                <a:spcPts val="0"/>
              </a:spcAft>
            </a:pPr>
            <a:r>
              <a:rPr lang="en-US" sz="1800" dirty="0">
                <a:latin typeface="Times New Roman"/>
                <a:ea typeface="Times New Roman"/>
              </a:rPr>
              <a:t>When the command line is terminated with </a:t>
            </a:r>
            <a:r>
              <a:rPr lang="en-US" sz="1800" b="1" dirty="0">
                <a:latin typeface="Times New Roman"/>
                <a:ea typeface="Times New Roman"/>
              </a:rPr>
              <a:t>[Enter]</a:t>
            </a:r>
            <a:r>
              <a:rPr lang="en-US" sz="1800" dirty="0">
                <a:latin typeface="Times New Roman"/>
                <a:ea typeface="Times New Roman"/>
              </a:rPr>
              <a:t>, the prompt vanishes. Cat now waits to take input from the user. Enter few lines; press </a:t>
            </a:r>
            <a:r>
              <a:rPr lang="en-US" sz="1800" b="1" dirty="0">
                <a:latin typeface="Times New Roman"/>
                <a:ea typeface="Times New Roman"/>
              </a:rPr>
              <a:t>[ctrl-d] </a:t>
            </a:r>
            <a:r>
              <a:rPr lang="en-US" sz="1800" dirty="0">
                <a:latin typeface="Times New Roman"/>
                <a:ea typeface="Times New Roman"/>
              </a:rPr>
              <a:t>to signify the end of input to the system To display the file contents of new use file name with </a:t>
            </a:r>
            <a:r>
              <a:rPr lang="en-US" sz="1800" b="1" dirty="0">
                <a:latin typeface="Times New Roman"/>
                <a:ea typeface="Times New Roman"/>
              </a:rPr>
              <a:t>cat </a:t>
            </a:r>
            <a:r>
              <a:rPr lang="en-US" sz="1800" dirty="0">
                <a:latin typeface="Times New Roman"/>
                <a:ea typeface="Times New Roman"/>
              </a:rPr>
              <a:t>command.</a:t>
            </a:r>
          </a:p>
          <a:p>
            <a:pPr marL="114300" marR="0" indent="0">
              <a:spcBef>
                <a:spcPts val="0"/>
              </a:spcBef>
              <a:spcAft>
                <a:spcPts val="0"/>
              </a:spcAft>
              <a:buNone/>
            </a:pPr>
            <a:r>
              <a:rPr lang="en-US" sz="1800" b="1" dirty="0">
                <a:solidFill>
                  <a:srgbClr val="FF0000"/>
                </a:solidFill>
                <a:latin typeface="Times New Roman"/>
                <a:ea typeface="Times New Roman"/>
              </a:rPr>
              <a:t>$ cat new </a:t>
            </a:r>
            <a:endParaRPr lang="en-US" sz="1800" dirty="0">
              <a:latin typeface="Times New Roman"/>
              <a:ea typeface="Times New Roman"/>
            </a:endParaRPr>
          </a:p>
          <a:p>
            <a:pPr marL="114300" marR="0" indent="0">
              <a:spcBef>
                <a:spcPts val="0"/>
              </a:spcBef>
              <a:spcAft>
                <a:spcPts val="0"/>
              </a:spcAft>
              <a:buNone/>
            </a:pPr>
            <a:r>
              <a:rPr lang="en-US" sz="1800" dirty="0">
                <a:solidFill>
                  <a:srgbClr val="FF0000"/>
                </a:solidFill>
                <a:latin typeface="Times New Roman"/>
                <a:ea typeface="Times New Roman"/>
              </a:rPr>
              <a:t>This is a new file which contains some text, just to </a:t>
            </a:r>
            <a:endParaRPr lang="en-US" sz="1800" dirty="0">
              <a:latin typeface="Times New Roman"/>
              <a:ea typeface="Times New Roman"/>
            </a:endParaRPr>
          </a:p>
          <a:p>
            <a:pPr marL="114300" marR="0" indent="0">
              <a:spcBef>
                <a:spcPts val="0"/>
              </a:spcBef>
              <a:spcAft>
                <a:spcPts val="0"/>
              </a:spcAft>
              <a:buNone/>
            </a:pPr>
            <a:r>
              <a:rPr lang="en-US" sz="1800" dirty="0">
                <a:solidFill>
                  <a:srgbClr val="FF0000"/>
                </a:solidFill>
                <a:latin typeface="Times New Roman"/>
                <a:ea typeface="Times New Roman"/>
              </a:rPr>
              <a:t>Add some contents to the file new</a:t>
            </a:r>
            <a:endParaRPr lang="en-US" sz="1800" dirty="0">
              <a:latin typeface="Times New Roman"/>
              <a:ea typeface="Times New Roman"/>
            </a:endParaRPr>
          </a:p>
          <a:p>
            <a:endParaRPr lang="en-US" sz="1800" dirty="0"/>
          </a:p>
        </p:txBody>
      </p:sp>
      <p:sp>
        <p:nvSpPr>
          <p:cNvPr id="5" name="Slide Number Placeholder 4"/>
          <p:cNvSpPr>
            <a:spLocks noGrp="1"/>
          </p:cNvSpPr>
          <p:nvPr>
            <p:ph type="sldNum" sz="quarter" idx="12"/>
          </p:nvPr>
        </p:nvSpPr>
        <p:spPr/>
        <p:txBody>
          <a:bodyPr/>
          <a:lstStyle/>
          <a:p>
            <a:fld id="{BDA81EBD-E76A-4F41-A446-2C36F17D92D6}" type="slidenum">
              <a:rPr lang="en-US" smtClean="0"/>
              <a:pPr/>
              <a:t>84</a:t>
            </a:fld>
            <a:endParaRPr lang="en-US"/>
          </a:p>
        </p:txBody>
      </p:sp>
      <p:sp>
        <p:nvSpPr>
          <p:cNvPr id="6" name="Footer Placeholder 5"/>
          <p:cNvSpPr>
            <a:spLocks noGrp="1"/>
          </p:cNvSpPr>
          <p:nvPr>
            <p:ph type="ftr" sz="quarter" idx="11"/>
          </p:nvPr>
        </p:nvSpPr>
        <p:spPr/>
        <p:txBody>
          <a:bodyPr/>
          <a:lstStyle/>
          <a:p>
            <a:r>
              <a:rPr lang="en-US" smtClean="0"/>
              <a:t>Dr Rekha B Venkatapur</a:t>
            </a:r>
            <a:endParaRPr lang="en-US"/>
          </a:p>
        </p:txBody>
      </p:sp>
    </p:spTree>
    <p:extLst>
      <p:ext uri="{BB962C8B-B14F-4D97-AF65-F5344CB8AC3E}">
        <p14:creationId xmlns:p14="http://schemas.microsoft.com/office/powerpoint/2010/main" xmlns="" val="289323339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76200"/>
            <a:ext cx="8839200" cy="6553200"/>
          </a:xfrm>
        </p:spPr>
        <p:txBody>
          <a:bodyPr>
            <a:noAutofit/>
          </a:bodyPr>
          <a:lstStyle/>
          <a:p>
            <a:pPr marL="0" marR="0">
              <a:spcBef>
                <a:spcPts val="0"/>
              </a:spcBef>
              <a:spcAft>
                <a:spcPts val="0"/>
              </a:spcAft>
            </a:pPr>
            <a:r>
              <a:rPr lang="en-US" sz="2800" b="1" dirty="0" err="1">
                <a:solidFill>
                  <a:srgbClr val="000000"/>
                </a:solidFill>
                <a:latin typeface="Times New Roman"/>
                <a:ea typeface="Calibri"/>
              </a:rPr>
              <a:t>cp</a:t>
            </a:r>
            <a:r>
              <a:rPr lang="en-US" sz="2800" b="1" dirty="0">
                <a:solidFill>
                  <a:srgbClr val="000000"/>
                </a:solidFill>
                <a:latin typeface="Times New Roman"/>
                <a:ea typeface="Calibri"/>
              </a:rPr>
              <a:t>: COPYING A File </a:t>
            </a:r>
            <a:endParaRPr lang="en-US" sz="2000" dirty="0">
              <a:latin typeface="Times New Roman"/>
              <a:ea typeface="Times New Roman"/>
            </a:endParaRPr>
          </a:p>
          <a:p>
            <a:pPr lvl="0">
              <a:spcBef>
                <a:spcPts val="0"/>
              </a:spcBef>
              <a:buFont typeface="Symbol"/>
              <a:buChar char=""/>
              <a:tabLst>
                <a:tab pos="171450" algn="l"/>
              </a:tabLst>
            </a:pPr>
            <a:r>
              <a:rPr lang="en-US" sz="2000" dirty="0">
                <a:solidFill>
                  <a:srgbClr val="000000"/>
                </a:solidFill>
                <a:latin typeface="Times New Roman"/>
                <a:ea typeface="Calibri"/>
              </a:rPr>
              <a:t>The </a:t>
            </a:r>
            <a:r>
              <a:rPr lang="en-US" sz="2000" b="1" dirty="0" err="1">
                <a:solidFill>
                  <a:srgbClr val="000000"/>
                </a:solidFill>
                <a:latin typeface="Times New Roman"/>
                <a:ea typeface="Calibri"/>
              </a:rPr>
              <a:t>cp</a:t>
            </a:r>
            <a:r>
              <a:rPr lang="en-US" sz="2000" b="1" dirty="0">
                <a:solidFill>
                  <a:srgbClr val="000000"/>
                </a:solidFill>
                <a:latin typeface="Times New Roman"/>
                <a:ea typeface="Calibri"/>
              </a:rPr>
              <a:t> </a:t>
            </a:r>
            <a:r>
              <a:rPr lang="en-US" sz="2000" dirty="0">
                <a:solidFill>
                  <a:srgbClr val="000000"/>
                </a:solidFill>
                <a:latin typeface="Times New Roman"/>
                <a:ea typeface="Calibri"/>
              </a:rPr>
              <a:t>command copies a file or a group of files. It creates an exact image of the file on the disk with a different name. The </a:t>
            </a:r>
            <a:r>
              <a:rPr lang="en-US" sz="2000" b="1" dirty="0">
                <a:solidFill>
                  <a:srgbClr val="000000"/>
                </a:solidFill>
                <a:latin typeface="Times New Roman"/>
                <a:ea typeface="Calibri"/>
              </a:rPr>
              <a:t>syntax takes two filename </a:t>
            </a:r>
            <a:r>
              <a:rPr lang="en-US" sz="2000" dirty="0">
                <a:solidFill>
                  <a:srgbClr val="000000"/>
                </a:solidFill>
                <a:latin typeface="Times New Roman"/>
                <a:ea typeface="Calibri"/>
              </a:rPr>
              <a:t>to be specified in the command line. </a:t>
            </a:r>
            <a:endParaRPr lang="en-US" sz="2000" dirty="0">
              <a:latin typeface="Times New Roman"/>
              <a:ea typeface="Times New Roman"/>
            </a:endParaRPr>
          </a:p>
          <a:p>
            <a:pPr lvl="0">
              <a:spcBef>
                <a:spcPts val="0"/>
              </a:spcBef>
              <a:buFont typeface="Symbol"/>
              <a:buChar char=""/>
              <a:tabLst>
                <a:tab pos="171450" algn="l"/>
              </a:tabLst>
            </a:pPr>
            <a:r>
              <a:rPr lang="en-US" sz="2000" dirty="0">
                <a:solidFill>
                  <a:srgbClr val="000000"/>
                </a:solidFill>
                <a:latin typeface="Times New Roman"/>
                <a:ea typeface="Calibri"/>
              </a:rPr>
              <a:t>When both are ordinary files, </a:t>
            </a:r>
            <a:r>
              <a:rPr lang="en-US" sz="2000" b="1" dirty="0">
                <a:solidFill>
                  <a:srgbClr val="000000"/>
                </a:solidFill>
                <a:latin typeface="Times New Roman"/>
                <a:ea typeface="Calibri"/>
              </a:rPr>
              <a:t>first file is copied to second. </a:t>
            </a:r>
            <a:endParaRPr lang="en-US" sz="2000" dirty="0">
              <a:latin typeface="Times New Roman"/>
              <a:ea typeface="Times New Roman"/>
            </a:endParaRPr>
          </a:p>
          <a:p>
            <a:pPr marL="0" marR="0" indent="0">
              <a:spcBef>
                <a:spcPts val="0"/>
              </a:spcBef>
              <a:spcAft>
                <a:spcPts val="0"/>
              </a:spcAft>
              <a:buNone/>
            </a:pPr>
            <a:r>
              <a:rPr lang="en-US" sz="2000" b="1" dirty="0">
                <a:solidFill>
                  <a:srgbClr val="FF0000"/>
                </a:solidFill>
                <a:latin typeface="Times New Roman"/>
                <a:ea typeface="Calibri"/>
              </a:rPr>
              <a:t>$ </a:t>
            </a:r>
            <a:r>
              <a:rPr lang="en-US" sz="2000" b="1" dirty="0" err="1">
                <a:solidFill>
                  <a:srgbClr val="FF0000"/>
                </a:solidFill>
                <a:latin typeface="Times New Roman"/>
                <a:ea typeface="Calibri"/>
              </a:rPr>
              <a:t>cp</a:t>
            </a:r>
            <a:r>
              <a:rPr lang="en-US" sz="2000" b="1" dirty="0">
                <a:solidFill>
                  <a:srgbClr val="FF0000"/>
                </a:solidFill>
                <a:latin typeface="Times New Roman"/>
                <a:ea typeface="Calibri"/>
              </a:rPr>
              <a:t> </a:t>
            </a:r>
            <a:r>
              <a:rPr lang="en-US" sz="2000" b="1" dirty="0" err="1">
                <a:solidFill>
                  <a:srgbClr val="FF0000"/>
                </a:solidFill>
                <a:latin typeface="Times New Roman"/>
                <a:ea typeface="Calibri"/>
              </a:rPr>
              <a:t>csa</a:t>
            </a:r>
            <a:r>
              <a:rPr lang="en-US" sz="2000" b="1" dirty="0">
                <a:solidFill>
                  <a:srgbClr val="FF0000"/>
                </a:solidFill>
                <a:latin typeface="Times New Roman"/>
                <a:ea typeface="Calibri"/>
              </a:rPr>
              <a:t> </a:t>
            </a:r>
            <a:r>
              <a:rPr lang="en-US" sz="2000" b="1" dirty="0" err="1">
                <a:solidFill>
                  <a:srgbClr val="FF0000"/>
                </a:solidFill>
                <a:latin typeface="Times New Roman"/>
                <a:ea typeface="Calibri"/>
              </a:rPr>
              <a:t>csb</a:t>
            </a:r>
            <a:r>
              <a:rPr lang="en-US" sz="2000" b="1" dirty="0">
                <a:solidFill>
                  <a:srgbClr val="FF0000"/>
                </a:solidFill>
                <a:latin typeface="Times New Roman"/>
                <a:ea typeface="Calibri"/>
              </a:rPr>
              <a:t> </a:t>
            </a:r>
            <a:endParaRPr lang="en-US" sz="2000" dirty="0">
              <a:latin typeface="Times New Roman"/>
              <a:ea typeface="Times New Roman"/>
            </a:endParaRPr>
          </a:p>
          <a:p>
            <a:pPr lvl="0">
              <a:spcBef>
                <a:spcPts val="0"/>
              </a:spcBef>
              <a:spcAft>
                <a:spcPts val="360"/>
              </a:spcAft>
              <a:buFont typeface="Symbol"/>
              <a:buChar char=""/>
            </a:pPr>
            <a:r>
              <a:rPr lang="en-US" sz="2000" dirty="0">
                <a:solidFill>
                  <a:srgbClr val="000000"/>
                </a:solidFill>
                <a:latin typeface="Times New Roman"/>
                <a:ea typeface="Calibri"/>
              </a:rPr>
              <a:t>If the destination file (</a:t>
            </a:r>
            <a:r>
              <a:rPr lang="en-US" sz="2000" dirty="0" err="1">
                <a:solidFill>
                  <a:srgbClr val="000000"/>
                </a:solidFill>
                <a:latin typeface="Times New Roman"/>
                <a:ea typeface="Calibri"/>
              </a:rPr>
              <a:t>csb</a:t>
            </a:r>
            <a:r>
              <a:rPr lang="en-US" sz="2000" dirty="0">
                <a:solidFill>
                  <a:srgbClr val="000000"/>
                </a:solidFill>
                <a:latin typeface="Times New Roman"/>
                <a:ea typeface="Calibri"/>
              </a:rPr>
              <a:t>) doesn‘t exist, </a:t>
            </a:r>
            <a:r>
              <a:rPr lang="en-US" sz="2000" b="1" dirty="0">
                <a:solidFill>
                  <a:srgbClr val="000000"/>
                </a:solidFill>
                <a:latin typeface="Times New Roman"/>
                <a:ea typeface="Calibri"/>
              </a:rPr>
              <a:t>it will first be created before copying takes place. </a:t>
            </a:r>
            <a:r>
              <a:rPr lang="en-US" sz="2000" dirty="0">
                <a:solidFill>
                  <a:srgbClr val="000000"/>
                </a:solidFill>
                <a:latin typeface="Times New Roman"/>
                <a:ea typeface="Calibri"/>
              </a:rPr>
              <a:t>If not it will simply be overwritten without any warning from the system. </a:t>
            </a:r>
            <a:endParaRPr lang="en-US" sz="2000" dirty="0">
              <a:latin typeface="Times New Roman"/>
              <a:ea typeface="Times New Roman"/>
            </a:endParaRPr>
          </a:p>
          <a:p>
            <a:pPr lvl="0">
              <a:spcBef>
                <a:spcPts val="0"/>
              </a:spcBef>
              <a:buFont typeface="Symbol"/>
              <a:buChar char=""/>
            </a:pPr>
            <a:r>
              <a:rPr lang="en-US" sz="2000" dirty="0">
                <a:solidFill>
                  <a:srgbClr val="000000"/>
                </a:solidFill>
                <a:latin typeface="Times New Roman"/>
                <a:ea typeface="Calibri"/>
              </a:rPr>
              <a:t>Example to </a:t>
            </a:r>
            <a:r>
              <a:rPr lang="en-US" sz="2000" b="1" dirty="0">
                <a:solidFill>
                  <a:srgbClr val="000000"/>
                </a:solidFill>
                <a:latin typeface="Times New Roman"/>
                <a:ea typeface="Calibri"/>
              </a:rPr>
              <a:t>show two ways of copying files to the </a:t>
            </a:r>
            <a:r>
              <a:rPr lang="en-US" sz="2000" b="1" dirty="0" err="1">
                <a:solidFill>
                  <a:srgbClr val="000000"/>
                </a:solidFill>
                <a:latin typeface="Times New Roman"/>
                <a:ea typeface="Calibri"/>
              </a:rPr>
              <a:t>cs</a:t>
            </a:r>
            <a:r>
              <a:rPr lang="en-US" sz="2000" b="1" dirty="0">
                <a:solidFill>
                  <a:srgbClr val="000000"/>
                </a:solidFill>
                <a:latin typeface="Times New Roman"/>
                <a:ea typeface="Calibri"/>
              </a:rPr>
              <a:t> directory: </a:t>
            </a:r>
            <a:endParaRPr lang="en-US" sz="2000" dirty="0">
              <a:latin typeface="Times New Roman"/>
              <a:ea typeface="Times New Roman"/>
            </a:endParaRPr>
          </a:p>
          <a:p>
            <a:pPr marL="0" marR="0" indent="0">
              <a:spcBef>
                <a:spcPts val="0"/>
              </a:spcBef>
              <a:spcAft>
                <a:spcPts val="0"/>
              </a:spcAft>
              <a:buNone/>
            </a:pPr>
            <a:r>
              <a:rPr lang="en-US" sz="2000" b="1" dirty="0">
                <a:solidFill>
                  <a:srgbClr val="FF0000"/>
                </a:solidFill>
                <a:latin typeface="Times New Roman"/>
                <a:ea typeface="Calibri"/>
              </a:rPr>
              <a:t>$ </a:t>
            </a:r>
            <a:r>
              <a:rPr lang="en-US" sz="2000" b="1" dirty="0" err="1">
                <a:solidFill>
                  <a:srgbClr val="FF0000"/>
                </a:solidFill>
                <a:latin typeface="Times New Roman"/>
                <a:ea typeface="Calibri"/>
              </a:rPr>
              <a:t>cp</a:t>
            </a:r>
            <a:r>
              <a:rPr lang="en-US" sz="2000" b="1" dirty="0">
                <a:solidFill>
                  <a:srgbClr val="FF0000"/>
                </a:solidFill>
                <a:latin typeface="Times New Roman"/>
                <a:ea typeface="Calibri"/>
              </a:rPr>
              <a:t> ch1 </a:t>
            </a:r>
            <a:r>
              <a:rPr lang="en-US" sz="2000" b="1" dirty="0" err="1">
                <a:solidFill>
                  <a:srgbClr val="FF0000"/>
                </a:solidFill>
                <a:latin typeface="Times New Roman"/>
                <a:ea typeface="Calibri"/>
              </a:rPr>
              <a:t>cs</a:t>
            </a:r>
            <a:r>
              <a:rPr lang="en-US" sz="2000" b="1" dirty="0">
                <a:solidFill>
                  <a:srgbClr val="FF0000"/>
                </a:solidFill>
                <a:latin typeface="Times New Roman"/>
                <a:ea typeface="Calibri"/>
              </a:rPr>
              <a:t>/module1 ch1 copied to module1 under </a:t>
            </a:r>
            <a:r>
              <a:rPr lang="en-US" sz="2000" b="1" dirty="0" err="1">
                <a:solidFill>
                  <a:srgbClr val="FF0000"/>
                </a:solidFill>
                <a:latin typeface="Times New Roman"/>
                <a:ea typeface="Calibri"/>
              </a:rPr>
              <a:t>cs</a:t>
            </a:r>
            <a:r>
              <a:rPr lang="en-US" sz="2000" b="1" dirty="0">
                <a:solidFill>
                  <a:srgbClr val="FF0000"/>
                </a:solidFill>
                <a:latin typeface="Times New Roman"/>
                <a:ea typeface="Calibri"/>
              </a:rPr>
              <a:t> </a:t>
            </a:r>
            <a:endParaRPr lang="en-US" sz="2000" dirty="0">
              <a:latin typeface="Times New Roman"/>
              <a:ea typeface="Times New Roman"/>
            </a:endParaRPr>
          </a:p>
          <a:p>
            <a:pPr marL="0" marR="0" indent="0">
              <a:spcBef>
                <a:spcPts val="0"/>
              </a:spcBef>
              <a:spcAft>
                <a:spcPts val="0"/>
              </a:spcAft>
              <a:buNone/>
            </a:pPr>
            <a:r>
              <a:rPr lang="en-US" sz="2000" b="1" dirty="0">
                <a:solidFill>
                  <a:srgbClr val="FF0000"/>
                </a:solidFill>
                <a:latin typeface="Times New Roman"/>
                <a:ea typeface="Calibri"/>
              </a:rPr>
              <a:t>$ </a:t>
            </a:r>
            <a:r>
              <a:rPr lang="en-US" sz="2000" b="1" dirty="0" err="1">
                <a:solidFill>
                  <a:srgbClr val="FF0000"/>
                </a:solidFill>
                <a:latin typeface="Times New Roman"/>
                <a:ea typeface="Calibri"/>
              </a:rPr>
              <a:t>cp</a:t>
            </a:r>
            <a:r>
              <a:rPr lang="en-US" sz="2000" b="1" dirty="0">
                <a:solidFill>
                  <a:srgbClr val="FF0000"/>
                </a:solidFill>
                <a:latin typeface="Times New Roman"/>
                <a:ea typeface="Calibri"/>
              </a:rPr>
              <a:t> ch1 </a:t>
            </a:r>
            <a:r>
              <a:rPr lang="en-US" sz="2000" b="1" dirty="0" err="1">
                <a:solidFill>
                  <a:srgbClr val="FF0000"/>
                </a:solidFill>
                <a:latin typeface="Times New Roman"/>
                <a:ea typeface="Calibri"/>
              </a:rPr>
              <a:t>cs</a:t>
            </a:r>
            <a:r>
              <a:rPr lang="en-US" sz="2000" b="1" dirty="0">
                <a:solidFill>
                  <a:srgbClr val="FF0000"/>
                </a:solidFill>
                <a:latin typeface="Times New Roman"/>
                <a:ea typeface="Calibri"/>
              </a:rPr>
              <a:t> ch1 retains its name under </a:t>
            </a:r>
            <a:r>
              <a:rPr lang="en-US" sz="2000" b="1" dirty="0" err="1">
                <a:solidFill>
                  <a:srgbClr val="FF0000"/>
                </a:solidFill>
                <a:latin typeface="Times New Roman"/>
                <a:ea typeface="Calibri"/>
              </a:rPr>
              <a:t>cs</a:t>
            </a:r>
            <a:r>
              <a:rPr lang="en-US" sz="2000" b="1" dirty="0">
                <a:solidFill>
                  <a:srgbClr val="FF0000"/>
                </a:solidFill>
                <a:latin typeface="Times New Roman"/>
                <a:ea typeface="Calibri"/>
              </a:rPr>
              <a:t> </a:t>
            </a:r>
            <a:endParaRPr lang="en-US" sz="2000" dirty="0">
              <a:latin typeface="Times New Roman"/>
              <a:ea typeface="Times New Roman"/>
            </a:endParaRPr>
          </a:p>
          <a:p>
            <a:pPr lvl="0">
              <a:spcBef>
                <a:spcPts val="0"/>
              </a:spcBef>
              <a:buFont typeface="Symbol"/>
              <a:buChar char=""/>
            </a:pPr>
            <a:r>
              <a:rPr lang="en-US" sz="2000" dirty="0" err="1">
                <a:solidFill>
                  <a:srgbClr val="000000"/>
                </a:solidFill>
                <a:latin typeface="Times New Roman"/>
                <a:ea typeface="Calibri"/>
              </a:rPr>
              <a:t>cp</a:t>
            </a:r>
            <a:r>
              <a:rPr lang="en-US" sz="2000" dirty="0">
                <a:solidFill>
                  <a:srgbClr val="000000"/>
                </a:solidFill>
                <a:latin typeface="Times New Roman"/>
                <a:ea typeface="Calibri"/>
              </a:rPr>
              <a:t> can also be used with the shorthand notation, .(dot), to signify the current directory as the destination. To copy a file </a:t>
            </a:r>
            <a:r>
              <a:rPr lang="en-US" sz="2000" b="1" dirty="0">
                <a:solidFill>
                  <a:srgbClr val="000000"/>
                </a:solidFill>
                <a:latin typeface="Times New Roman"/>
                <a:ea typeface="Calibri"/>
              </a:rPr>
              <a:t>„new‟ </a:t>
            </a:r>
            <a:r>
              <a:rPr lang="en-US" sz="2000" dirty="0">
                <a:solidFill>
                  <a:srgbClr val="000000"/>
                </a:solidFill>
                <a:latin typeface="Times New Roman"/>
                <a:ea typeface="Calibri"/>
              </a:rPr>
              <a:t>from /home/user1 to your current directory, use the following command: </a:t>
            </a:r>
            <a:endParaRPr lang="en-US" sz="2000" dirty="0">
              <a:latin typeface="Times New Roman"/>
              <a:ea typeface="Times New Roman"/>
            </a:endParaRPr>
          </a:p>
          <a:p>
            <a:pPr marL="0" marR="0" indent="0">
              <a:spcBef>
                <a:spcPts val="0"/>
              </a:spcBef>
              <a:spcAft>
                <a:spcPts val="0"/>
              </a:spcAft>
              <a:buNone/>
            </a:pPr>
            <a:r>
              <a:rPr lang="en-US" sz="2000" b="1" dirty="0">
                <a:solidFill>
                  <a:srgbClr val="FF0000"/>
                </a:solidFill>
                <a:latin typeface="Times New Roman"/>
                <a:ea typeface="Calibri"/>
              </a:rPr>
              <a:t>$</a:t>
            </a:r>
            <a:r>
              <a:rPr lang="en-US" sz="2000" b="1" dirty="0" err="1">
                <a:solidFill>
                  <a:srgbClr val="FF0000"/>
                </a:solidFill>
                <a:latin typeface="Times New Roman"/>
                <a:ea typeface="Calibri"/>
              </a:rPr>
              <a:t>cp</a:t>
            </a:r>
            <a:r>
              <a:rPr lang="en-US" sz="2000" b="1" dirty="0">
                <a:solidFill>
                  <a:srgbClr val="FF0000"/>
                </a:solidFill>
                <a:latin typeface="Times New Roman"/>
                <a:ea typeface="Calibri"/>
              </a:rPr>
              <a:t> /home/user1/new </a:t>
            </a:r>
            <a:r>
              <a:rPr lang="en-US" sz="2000" b="1" dirty="0" err="1">
                <a:solidFill>
                  <a:srgbClr val="FF0000"/>
                </a:solidFill>
                <a:latin typeface="Times New Roman"/>
                <a:ea typeface="Calibri"/>
              </a:rPr>
              <a:t>new</a:t>
            </a:r>
            <a:r>
              <a:rPr lang="en-US" sz="2000" b="1" dirty="0">
                <a:solidFill>
                  <a:srgbClr val="FF0000"/>
                </a:solidFill>
                <a:latin typeface="Times New Roman"/>
                <a:ea typeface="Calibri"/>
              </a:rPr>
              <a:t> </a:t>
            </a:r>
            <a:r>
              <a:rPr lang="en-US" sz="2000" b="1" i="1" dirty="0">
                <a:solidFill>
                  <a:srgbClr val="FF0000"/>
                </a:solidFill>
                <a:latin typeface="Times New Roman"/>
                <a:ea typeface="Calibri"/>
              </a:rPr>
              <a:t>destination is a file </a:t>
            </a:r>
            <a:endParaRPr lang="en-US" sz="2000" dirty="0">
              <a:latin typeface="Times New Roman"/>
              <a:ea typeface="Times New Roman"/>
            </a:endParaRPr>
          </a:p>
          <a:p>
            <a:pPr marL="0" marR="0" indent="0">
              <a:spcBef>
                <a:spcPts val="0"/>
              </a:spcBef>
              <a:spcAft>
                <a:spcPts val="0"/>
              </a:spcAft>
              <a:buNone/>
            </a:pPr>
            <a:r>
              <a:rPr lang="en-US" sz="2000" b="1" dirty="0">
                <a:solidFill>
                  <a:srgbClr val="FF0000"/>
                </a:solidFill>
                <a:latin typeface="Times New Roman"/>
                <a:ea typeface="Calibri"/>
              </a:rPr>
              <a:t>$</a:t>
            </a:r>
            <a:r>
              <a:rPr lang="en-US" sz="2000" b="1" dirty="0" err="1">
                <a:solidFill>
                  <a:srgbClr val="FF0000"/>
                </a:solidFill>
                <a:latin typeface="Times New Roman"/>
                <a:ea typeface="Calibri"/>
              </a:rPr>
              <a:t>cp</a:t>
            </a:r>
            <a:r>
              <a:rPr lang="en-US" sz="2000" b="1" dirty="0">
                <a:solidFill>
                  <a:srgbClr val="FF0000"/>
                </a:solidFill>
                <a:latin typeface="Times New Roman"/>
                <a:ea typeface="Calibri"/>
              </a:rPr>
              <a:t> /home/user1/new . </a:t>
            </a:r>
            <a:r>
              <a:rPr lang="en-US" sz="2000" b="1" i="1" dirty="0">
                <a:solidFill>
                  <a:srgbClr val="FF0000"/>
                </a:solidFill>
                <a:latin typeface="Times New Roman"/>
                <a:ea typeface="Calibri"/>
              </a:rPr>
              <a:t>destination is the current directory </a:t>
            </a:r>
            <a:endParaRPr lang="en-US" sz="2000" dirty="0">
              <a:latin typeface="Times New Roman"/>
              <a:ea typeface="Times New Roman"/>
            </a:endParaRPr>
          </a:p>
          <a:p>
            <a:pPr lvl="0">
              <a:spcBef>
                <a:spcPts val="0"/>
              </a:spcBef>
              <a:spcAft>
                <a:spcPts val="380"/>
              </a:spcAft>
              <a:buFont typeface="Symbol"/>
              <a:buChar char=""/>
            </a:pPr>
            <a:r>
              <a:rPr lang="en-US" sz="2000" dirty="0" err="1">
                <a:solidFill>
                  <a:srgbClr val="000000"/>
                </a:solidFill>
                <a:latin typeface="Times New Roman"/>
                <a:ea typeface="Calibri"/>
              </a:rPr>
              <a:t>cp</a:t>
            </a:r>
            <a:r>
              <a:rPr lang="en-US" sz="2000" dirty="0">
                <a:solidFill>
                  <a:srgbClr val="000000"/>
                </a:solidFill>
                <a:latin typeface="Times New Roman"/>
                <a:ea typeface="Calibri"/>
              </a:rPr>
              <a:t> command can be used </a:t>
            </a:r>
            <a:r>
              <a:rPr lang="en-US" sz="2000" b="1" dirty="0">
                <a:solidFill>
                  <a:srgbClr val="000000"/>
                </a:solidFill>
                <a:latin typeface="Times New Roman"/>
                <a:ea typeface="Calibri"/>
              </a:rPr>
              <a:t>to copy more than one file with a single invocation of the command. </a:t>
            </a:r>
            <a:r>
              <a:rPr lang="en-US" sz="2000" dirty="0">
                <a:solidFill>
                  <a:srgbClr val="000000"/>
                </a:solidFill>
                <a:latin typeface="Times New Roman"/>
                <a:ea typeface="Calibri"/>
              </a:rPr>
              <a:t>In this case the last filename must be a directory. </a:t>
            </a:r>
            <a:endParaRPr lang="en-US" sz="2000" dirty="0">
              <a:latin typeface="Times New Roman"/>
              <a:ea typeface="Times New Roman"/>
            </a:endParaRPr>
          </a:p>
          <a:p>
            <a:endParaRPr lang="en-US" sz="2000" dirty="0"/>
          </a:p>
        </p:txBody>
      </p:sp>
      <p:sp>
        <p:nvSpPr>
          <p:cNvPr id="5" name="Slide Number Placeholder 4"/>
          <p:cNvSpPr>
            <a:spLocks noGrp="1"/>
          </p:cNvSpPr>
          <p:nvPr>
            <p:ph type="sldNum" sz="quarter" idx="12"/>
          </p:nvPr>
        </p:nvSpPr>
        <p:spPr/>
        <p:txBody>
          <a:bodyPr/>
          <a:lstStyle/>
          <a:p>
            <a:fld id="{BDA81EBD-E76A-4F41-A446-2C36F17D92D6}" type="slidenum">
              <a:rPr lang="en-US" smtClean="0"/>
              <a:pPr/>
              <a:t>85</a:t>
            </a:fld>
            <a:endParaRPr lang="en-US"/>
          </a:p>
        </p:txBody>
      </p:sp>
      <p:sp>
        <p:nvSpPr>
          <p:cNvPr id="6" name="Footer Placeholder 5"/>
          <p:cNvSpPr>
            <a:spLocks noGrp="1"/>
          </p:cNvSpPr>
          <p:nvPr>
            <p:ph type="ftr" sz="quarter" idx="11"/>
          </p:nvPr>
        </p:nvSpPr>
        <p:spPr/>
        <p:txBody>
          <a:bodyPr/>
          <a:lstStyle/>
          <a:p>
            <a:r>
              <a:rPr lang="en-US" smtClean="0"/>
              <a:t>Dr Rekha B Venkatapur</a:t>
            </a:r>
            <a:endParaRPr lang="en-US"/>
          </a:p>
        </p:txBody>
      </p:sp>
    </p:spTree>
    <p:extLst>
      <p:ext uri="{BB962C8B-B14F-4D97-AF65-F5344CB8AC3E}">
        <p14:creationId xmlns:p14="http://schemas.microsoft.com/office/powerpoint/2010/main" xmlns="" val="245978253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152400"/>
            <a:ext cx="8610600" cy="6400800"/>
          </a:xfrm>
        </p:spPr>
        <p:txBody>
          <a:bodyPr>
            <a:noAutofit/>
          </a:bodyPr>
          <a:lstStyle/>
          <a:p>
            <a:pPr lvl="0">
              <a:spcBef>
                <a:spcPts val="0"/>
              </a:spcBef>
              <a:buFont typeface="Symbol"/>
              <a:buChar char=""/>
            </a:pPr>
            <a:r>
              <a:rPr lang="en-US" sz="2400" b="1" dirty="0">
                <a:solidFill>
                  <a:srgbClr val="000000"/>
                </a:solidFill>
                <a:latin typeface="Times New Roman"/>
                <a:ea typeface="Calibri"/>
              </a:rPr>
              <a:t>Ex: To copy the file ch1,chh2,ch3 to the module , use </a:t>
            </a:r>
            <a:r>
              <a:rPr lang="en-US" sz="2400" b="1" dirty="0" err="1">
                <a:solidFill>
                  <a:srgbClr val="000000"/>
                </a:solidFill>
                <a:latin typeface="Times New Roman"/>
                <a:ea typeface="Calibri"/>
              </a:rPr>
              <a:t>cp</a:t>
            </a:r>
            <a:r>
              <a:rPr lang="en-US" sz="2400" b="1" dirty="0">
                <a:solidFill>
                  <a:srgbClr val="000000"/>
                </a:solidFill>
                <a:latin typeface="Times New Roman"/>
                <a:ea typeface="Calibri"/>
              </a:rPr>
              <a:t> as </a:t>
            </a:r>
            <a:endParaRPr lang="en-US" sz="2400" dirty="0">
              <a:latin typeface="Times New Roman"/>
              <a:ea typeface="Times New Roman"/>
            </a:endParaRPr>
          </a:p>
          <a:p>
            <a:pPr marL="0" marR="0" indent="0">
              <a:spcBef>
                <a:spcPts val="0"/>
              </a:spcBef>
              <a:spcAft>
                <a:spcPts val="0"/>
              </a:spcAft>
              <a:buNone/>
            </a:pPr>
            <a:r>
              <a:rPr lang="en-US" sz="2400" b="1" dirty="0">
                <a:solidFill>
                  <a:srgbClr val="FF0000"/>
                </a:solidFill>
                <a:latin typeface="Times New Roman"/>
                <a:ea typeface="Calibri"/>
              </a:rPr>
              <a:t>$ </a:t>
            </a:r>
            <a:r>
              <a:rPr lang="en-US" sz="2400" b="1" dirty="0" err="1">
                <a:solidFill>
                  <a:srgbClr val="FF0000"/>
                </a:solidFill>
                <a:latin typeface="Times New Roman"/>
                <a:ea typeface="Calibri"/>
              </a:rPr>
              <a:t>cp</a:t>
            </a:r>
            <a:r>
              <a:rPr lang="en-US" sz="2400" b="1" dirty="0">
                <a:solidFill>
                  <a:srgbClr val="FF0000"/>
                </a:solidFill>
                <a:latin typeface="Times New Roman"/>
                <a:ea typeface="Calibri"/>
              </a:rPr>
              <a:t> ch1 ch2 ch3 module </a:t>
            </a:r>
            <a:endParaRPr lang="en-US" sz="2400" dirty="0">
              <a:latin typeface="Times New Roman"/>
              <a:ea typeface="Times New Roman"/>
            </a:endParaRPr>
          </a:p>
          <a:p>
            <a:pPr lvl="0">
              <a:spcBef>
                <a:spcPts val="0"/>
              </a:spcBef>
              <a:buFont typeface="Symbol"/>
              <a:buChar char=""/>
            </a:pPr>
            <a:r>
              <a:rPr lang="en-US" sz="2400" dirty="0">
                <a:solidFill>
                  <a:srgbClr val="000000"/>
                </a:solidFill>
                <a:latin typeface="Times New Roman"/>
                <a:ea typeface="Calibri"/>
              </a:rPr>
              <a:t>The files will have the same name in </a:t>
            </a:r>
            <a:r>
              <a:rPr lang="en-US" sz="2400" b="1" dirty="0">
                <a:solidFill>
                  <a:srgbClr val="000000"/>
                </a:solidFill>
                <a:latin typeface="Times New Roman"/>
                <a:ea typeface="Calibri"/>
              </a:rPr>
              <a:t>module</a:t>
            </a:r>
            <a:r>
              <a:rPr lang="en-US" sz="2400" dirty="0">
                <a:solidFill>
                  <a:srgbClr val="000000"/>
                </a:solidFill>
                <a:latin typeface="Times New Roman"/>
                <a:ea typeface="Calibri"/>
              </a:rPr>
              <a:t>. If the files are already resident in </a:t>
            </a:r>
            <a:r>
              <a:rPr lang="en-US" sz="2400" b="1" dirty="0">
                <a:solidFill>
                  <a:srgbClr val="000000"/>
                </a:solidFill>
                <a:latin typeface="Times New Roman"/>
                <a:ea typeface="Calibri"/>
              </a:rPr>
              <a:t>module</a:t>
            </a:r>
            <a:r>
              <a:rPr lang="en-US" sz="2400" dirty="0">
                <a:solidFill>
                  <a:srgbClr val="000000"/>
                </a:solidFill>
                <a:latin typeface="Times New Roman"/>
                <a:ea typeface="Calibri"/>
              </a:rPr>
              <a:t>, they will be overwritten. In the above diagram module directory should already exist and </a:t>
            </a:r>
            <a:r>
              <a:rPr lang="en-US" sz="2400" dirty="0" err="1">
                <a:solidFill>
                  <a:srgbClr val="000000"/>
                </a:solidFill>
                <a:latin typeface="Times New Roman"/>
                <a:ea typeface="Calibri"/>
              </a:rPr>
              <a:t>cp</a:t>
            </a:r>
            <a:r>
              <a:rPr lang="en-US" sz="2400" dirty="0">
                <a:solidFill>
                  <a:srgbClr val="000000"/>
                </a:solidFill>
                <a:latin typeface="Times New Roman"/>
                <a:ea typeface="Calibri"/>
              </a:rPr>
              <a:t> doesn‘t able create a directory. </a:t>
            </a:r>
            <a:endParaRPr lang="en-US" sz="2400" dirty="0">
              <a:latin typeface="Times New Roman"/>
              <a:ea typeface="Times New Roman"/>
            </a:endParaRPr>
          </a:p>
          <a:p>
            <a:pPr lvl="0">
              <a:spcBef>
                <a:spcPts val="0"/>
              </a:spcBef>
              <a:spcAft>
                <a:spcPts val="405"/>
              </a:spcAft>
              <a:buFont typeface="Symbol"/>
              <a:buChar char=""/>
            </a:pPr>
            <a:r>
              <a:rPr lang="en-US" sz="2400" dirty="0">
                <a:solidFill>
                  <a:srgbClr val="000000"/>
                </a:solidFill>
                <a:latin typeface="Times New Roman"/>
                <a:ea typeface="Calibri"/>
              </a:rPr>
              <a:t>UNIX system uses * as a shorthand for multiple filenames. </a:t>
            </a:r>
            <a:endParaRPr lang="en-US" sz="2400" dirty="0">
              <a:latin typeface="Times New Roman"/>
              <a:ea typeface="Times New Roman"/>
            </a:endParaRPr>
          </a:p>
          <a:p>
            <a:pPr lvl="0">
              <a:spcBef>
                <a:spcPts val="0"/>
              </a:spcBef>
              <a:buFont typeface="Symbol"/>
              <a:buChar char=""/>
            </a:pPr>
            <a:r>
              <a:rPr lang="en-US" sz="2400" b="1" dirty="0">
                <a:solidFill>
                  <a:srgbClr val="000000"/>
                </a:solidFill>
                <a:latin typeface="Times New Roman"/>
                <a:ea typeface="Calibri"/>
              </a:rPr>
              <a:t>Ex: </a:t>
            </a:r>
            <a:r>
              <a:rPr lang="en-US" sz="2400" b="1" dirty="0" smtClean="0">
                <a:solidFill>
                  <a:srgbClr val="FF0000"/>
                </a:solidFill>
                <a:latin typeface="Times New Roman"/>
                <a:ea typeface="Calibri"/>
              </a:rPr>
              <a:t>$ </a:t>
            </a:r>
            <a:r>
              <a:rPr lang="en-US" sz="2400" b="1" dirty="0" err="1">
                <a:solidFill>
                  <a:srgbClr val="FF0000"/>
                </a:solidFill>
                <a:latin typeface="Times New Roman"/>
                <a:ea typeface="Calibri"/>
              </a:rPr>
              <a:t>cp</a:t>
            </a:r>
            <a:r>
              <a:rPr lang="en-US" sz="2400" b="1" dirty="0">
                <a:solidFill>
                  <a:srgbClr val="FF0000"/>
                </a:solidFill>
                <a:latin typeface="Times New Roman"/>
                <a:ea typeface="Calibri"/>
              </a:rPr>
              <a:t> </a:t>
            </a:r>
            <a:r>
              <a:rPr lang="en-US" sz="2400" b="1" dirty="0" err="1">
                <a:solidFill>
                  <a:srgbClr val="FF0000"/>
                </a:solidFill>
                <a:latin typeface="Times New Roman"/>
                <a:ea typeface="Calibri"/>
              </a:rPr>
              <a:t>ch</a:t>
            </a:r>
            <a:r>
              <a:rPr lang="en-US" sz="2400" b="1" dirty="0">
                <a:solidFill>
                  <a:srgbClr val="FF0000"/>
                </a:solidFill>
                <a:latin typeface="Times New Roman"/>
                <a:ea typeface="Calibri"/>
              </a:rPr>
              <a:t>* </a:t>
            </a:r>
            <a:r>
              <a:rPr lang="en-US" sz="2400" b="1" dirty="0" err="1">
                <a:solidFill>
                  <a:srgbClr val="FF0000"/>
                </a:solidFill>
                <a:latin typeface="Times New Roman"/>
                <a:ea typeface="Calibri"/>
              </a:rPr>
              <a:t>usp</a:t>
            </a:r>
            <a:r>
              <a:rPr lang="en-US" sz="2400" b="1" dirty="0">
                <a:solidFill>
                  <a:srgbClr val="FF0000"/>
                </a:solidFill>
                <a:latin typeface="Times New Roman"/>
                <a:ea typeface="Calibri"/>
              </a:rPr>
              <a:t> Copies all the files beginning with </a:t>
            </a:r>
            <a:r>
              <a:rPr lang="en-US" sz="2400" b="1" dirty="0" err="1">
                <a:solidFill>
                  <a:srgbClr val="FF0000"/>
                </a:solidFill>
                <a:latin typeface="Times New Roman"/>
                <a:ea typeface="Calibri"/>
              </a:rPr>
              <a:t>ch</a:t>
            </a:r>
            <a:r>
              <a:rPr lang="en-US" sz="2400" b="1" dirty="0">
                <a:solidFill>
                  <a:srgbClr val="FF0000"/>
                </a:solidFill>
                <a:latin typeface="Times New Roman"/>
                <a:ea typeface="Calibri"/>
              </a:rPr>
              <a:t> </a:t>
            </a:r>
            <a:endParaRPr lang="en-US" sz="2400" dirty="0" smtClean="0">
              <a:latin typeface="Times New Roman"/>
              <a:ea typeface="Calibri"/>
            </a:endParaRPr>
          </a:p>
          <a:p>
            <a:pPr lvl="0">
              <a:spcBef>
                <a:spcPts val="0"/>
              </a:spcBef>
              <a:buFont typeface="Symbol"/>
              <a:buChar char=""/>
            </a:pPr>
            <a:r>
              <a:rPr lang="en-US" b="1" dirty="0" err="1" smtClean="0">
                <a:solidFill>
                  <a:srgbClr val="000000"/>
                </a:solidFill>
                <a:latin typeface="Times New Roman"/>
                <a:ea typeface="Calibri"/>
              </a:rPr>
              <a:t>cp</a:t>
            </a:r>
            <a:r>
              <a:rPr lang="en-US" b="1" dirty="0" smtClean="0">
                <a:solidFill>
                  <a:srgbClr val="000000"/>
                </a:solidFill>
                <a:latin typeface="Times New Roman"/>
                <a:ea typeface="Calibri"/>
              </a:rPr>
              <a:t> </a:t>
            </a:r>
            <a:r>
              <a:rPr lang="en-US" b="1" dirty="0">
                <a:solidFill>
                  <a:srgbClr val="000000"/>
                </a:solidFill>
                <a:latin typeface="Times New Roman"/>
                <a:ea typeface="Calibri"/>
              </a:rPr>
              <a:t>options </a:t>
            </a:r>
            <a:endParaRPr lang="en-US" sz="2800" dirty="0">
              <a:latin typeface="Times New Roman"/>
              <a:ea typeface="Times New Roman"/>
            </a:endParaRPr>
          </a:p>
          <a:p>
            <a:pPr lvl="0">
              <a:spcBef>
                <a:spcPts val="0"/>
              </a:spcBef>
              <a:buFont typeface="Symbol"/>
              <a:buChar char=""/>
            </a:pPr>
            <a:r>
              <a:rPr lang="en-US" sz="2400" b="1" dirty="0">
                <a:solidFill>
                  <a:srgbClr val="000000"/>
                </a:solidFill>
                <a:latin typeface="Times New Roman"/>
                <a:ea typeface="Calibri"/>
              </a:rPr>
              <a:t>Interactive Copying(-i) : </a:t>
            </a:r>
            <a:r>
              <a:rPr lang="en-US" sz="2400" dirty="0">
                <a:solidFill>
                  <a:srgbClr val="000000"/>
                </a:solidFill>
                <a:latin typeface="Times New Roman"/>
                <a:ea typeface="Calibri"/>
              </a:rPr>
              <a:t>The </a:t>
            </a:r>
            <a:r>
              <a:rPr lang="en-US" sz="2400" b="1" dirty="0">
                <a:solidFill>
                  <a:srgbClr val="000000"/>
                </a:solidFill>
                <a:latin typeface="Times New Roman"/>
                <a:ea typeface="Calibri"/>
              </a:rPr>
              <a:t>–i </a:t>
            </a:r>
            <a:r>
              <a:rPr lang="en-US" sz="2400" dirty="0">
                <a:solidFill>
                  <a:srgbClr val="000000"/>
                </a:solidFill>
                <a:latin typeface="Times New Roman"/>
                <a:ea typeface="Calibri"/>
              </a:rPr>
              <a:t>option warns the user before overwriting the destination file, If unit 1 exists, </a:t>
            </a:r>
            <a:r>
              <a:rPr lang="en-US" sz="2400" dirty="0" err="1">
                <a:solidFill>
                  <a:srgbClr val="000000"/>
                </a:solidFill>
                <a:latin typeface="Times New Roman"/>
                <a:ea typeface="Calibri"/>
              </a:rPr>
              <a:t>cp</a:t>
            </a:r>
            <a:r>
              <a:rPr lang="en-US" sz="2400" dirty="0">
                <a:solidFill>
                  <a:srgbClr val="000000"/>
                </a:solidFill>
                <a:latin typeface="Times New Roman"/>
                <a:ea typeface="Calibri"/>
              </a:rPr>
              <a:t> prompts for response </a:t>
            </a:r>
            <a:endParaRPr lang="en-US" sz="2400" dirty="0">
              <a:latin typeface="Times New Roman"/>
              <a:ea typeface="Times New Roman"/>
            </a:endParaRPr>
          </a:p>
          <a:p>
            <a:pPr marL="114300" marR="0" indent="0">
              <a:spcBef>
                <a:spcPts val="0"/>
              </a:spcBef>
              <a:spcAft>
                <a:spcPts val="0"/>
              </a:spcAft>
              <a:buNone/>
            </a:pPr>
            <a:r>
              <a:rPr lang="en-US" sz="2400" b="1" dirty="0">
                <a:solidFill>
                  <a:srgbClr val="FF0000"/>
                </a:solidFill>
                <a:latin typeface="Times New Roman"/>
                <a:ea typeface="Calibri"/>
              </a:rPr>
              <a:t>$ </a:t>
            </a:r>
            <a:r>
              <a:rPr lang="en-US" sz="2400" b="1" dirty="0" err="1">
                <a:solidFill>
                  <a:srgbClr val="FF0000"/>
                </a:solidFill>
                <a:latin typeface="Times New Roman"/>
                <a:ea typeface="Calibri"/>
              </a:rPr>
              <a:t>cp</a:t>
            </a:r>
            <a:r>
              <a:rPr lang="en-US" sz="2400" b="1" dirty="0">
                <a:solidFill>
                  <a:srgbClr val="FF0000"/>
                </a:solidFill>
                <a:latin typeface="Times New Roman"/>
                <a:ea typeface="Calibri"/>
              </a:rPr>
              <a:t> -i ch1 unit1 $ </a:t>
            </a:r>
            <a:r>
              <a:rPr lang="en-US" sz="2400" b="1" dirty="0" err="1">
                <a:solidFill>
                  <a:srgbClr val="FF0000"/>
                </a:solidFill>
                <a:latin typeface="Times New Roman"/>
                <a:ea typeface="Calibri"/>
              </a:rPr>
              <a:t>cp</a:t>
            </a:r>
            <a:r>
              <a:rPr lang="en-US" sz="2400" b="1" dirty="0">
                <a:solidFill>
                  <a:srgbClr val="FF0000"/>
                </a:solidFill>
                <a:latin typeface="Times New Roman"/>
                <a:ea typeface="Calibri"/>
              </a:rPr>
              <a:t>: overwrite unit1 (yes/no)? Y </a:t>
            </a:r>
            <a:endParaRPr lang="en-US" sz="2400" dirty="0">
              <a:latin typeface="Times New Roman"/>
              <a:ea typeface="Times New Roman"/>
            </a:endParaRPr>
          </a:p>
          <a:p>
            <a:pPr lvl="0">
              <a:spcBef>
                <a:spcPts val="0"/>
              </a:spcBef>
              <a:buFont typeface="Symbol"/>
              <a:buChar char=""/>
            </a:pPr>
            <a:r>
              <a:rPr lang="en-US" sz="2400" dirty="0">
                <a:solidFill>
                  <a:srgbClr val="000000"/>
                </a:solidFill>
                <a:latin typeface="Times New Roman"/>
                <a:ea typeface="Calibri"/>
              </a:rPr>
              <a:t>A Y at this prompt overwrites the file, any other response leaves it </a:t>
            </a:r>
            <a:r>
              <a:rPr lang="en-US" sz="2400" dirty="0" err="1">
                <a:solidFill>
                  <a:srgbClr val="000000"/>
                </a:solidFill>
                <a:latin typeface="Times New Roman"/>
                <a:ea typeface="Calibri"/>
              </a:rPr>
              <a:t>uncopied</a:t>
            </a:r>
            <a:r>
              <a:rPr lang="en-US" sz="2400" dirty="0">
                <a:solidFill>
                  <a:srgbClr val="000000"/>
                </a:solidFill>
                <a:latin typeface="Times New Roman"/>
                <a:ea typeface="Calibri"/>
              </a:rPr>
              <a:t>.</a:t>
            </a:r>
            <a:endParaRPr lang="en-US" sz="2400" dirty="0">
              <a:latin typeface="Times New Roman"/>
              <a:ea typeface="Times New Roman"/>
            </a:endParaRPr>
          </a:p>
          <a:p>
            <a:endParaRPr lang="en-US" sz="2400" dirty="0"/>
          </a:p>
        </p:txBody>
      </p:sp>
      <p:sp>
        <p:nvSpPr>
          <p:cNvPr id="5" name="Slide Number Placeholder 4"/>
          <p:cNvSpPr>
            <a:spLocks noGrp="1"/>
          </p:cNvSpPr>
          <p:nvPr>
            <p:ph type="sldNum" sz="quarter" idx="12"/>
          </p:nvPr>
        </p:nvSpPr>
        <p:spPr/>
        <p:txBody>
          <a:bodyPr/>
          <a:lstStyle/>
          <a:p>
            <a:fld id="{BDA81EBD-E76A-4F41-A446-2C36F17D92D6}" type="slidenum">
              <a:rPr lang="en-US" smtClean="0"/>
              <a:pPr/>
              <a:t>86</a:t>
            </a:fld>
            <a:endParaRPr lang="en-US"/>
          </a:p>
        </p:txBody>
      </p:sp>
      <p:sp>
        <p:nvSpPr>
          <p:cNvPr id="6" name="Footer Placeholder 5"/>
          <p:cNvSpPr>
            <a:spLocks noGrp="1"/>
          </p:cNvSpPr>
          <p:nvPr>
            <p:ph type="ftr" sz="quarter" idx="11"/>
          </p:nvPr>
        </p:nvSpPr>
        <p:spPr/>
        <p:txBody>
          <a:bodyPr/>
          <a:lstStyle/>
          <a:p>
            <a:r>
              <a:rPr lang="en-US" smtClean="0"/>
              <a:t>Dr Rekha B Venkatapur</a:t>
            </a:r>
            <a:endParaRPr lang="en-US"/>
          </a:p>
        </p:txBody>
      </p:sp>
    </p:spTree>
    <p:extLst>
      <p:ext uri="{BB962C8B-B14F-4D97-AF65-F5344CB8AC3E}">
        <p14:creationId xmlns:p14="http://schemas.microsoft.com/office/powerpoint/2010/main" xmlns="" val="256730428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304800"/>
            <a:ext cx="8686800" cy="6248400"/>
          </a:xfrm>
        </p:spPr>
        <p:txBody>
          <a:bodyPr>
            <a:noAutofit/>
          </a:bodyPr>
          <a:lstStyle/>
          <a:p>
            <a:pPr marL="0" marR="0">
              <a:spcBef>
                <a:spcPts val="0"/>
              </a:spcBef>
              <a:spcAft>
                <a:spcPts val="0"/>
              </a:spcAft>
            </a:pPr>
            <a:r>
              <a:rPr lang="en-US" sz="2800" b="1" dirty="0" err="1">
                <a:solidFill>
                  <a:srgbClr val="000000"/>
                </a:solidFill>
                <a:latin typeface="Times New Roman"/>
                <a:ea typeface="Calibri"/>
              </a:rPr>
              <a:t>rm</a:t>
            </a:r>
            <a:r>
              <a:rPr lang="en-US" sz="2800" b="1" dirty="0">
                <a:solidFill>
                  <a:srgbClr val="000000"/>
                </a:solidFill>
                <a:latin typeface="Times New Roman"/>
                <a:ea typeface="Calibri"/>
              </a:rPr>
              <a:t>: DELETING FILES </a:t>
            </a:r>
            <a:endParaRPr lang="en-US" sz="2000" dirty="0">
              <a:latin typeface="Times New Roman"/>
              <a:ea typeface="Times New Roman"/>
            </a:endParaRPr>
          </a:p>
          <a:p>
            <a:pPr lvl="0">
              <a:spcBef>
                <a:spcPts val="0"/>
              </a:spcBef>
              <a:spcAft>
                <a:spcPts val="385"/>
              </a:spcAft>
              <a:buFont typeface="Symbol"/>
              <a:buChar char=""/>
            </a:pPr>
            <a:r>
              <a:rPr lang="en-US" sz="2000" dirty="0">
                <a:solidFill>
                  <a:srgbClr val="000000"/>
                </a:solidFill>
                <a:latin typeface="Times New Roman"/>
                <a:ea typeface="Calibri"/>
              </a:rPr>
              <a:t>The </a:t>
            </a:r>
            <a:r>
              <a:rPr lang="en-US" sz="2000" dirty="0" err="1">
                <a:solidFill>
                  <a:srgbClr val="000000"/>
                </a:solidFill>
                <a:latin typeface="Times New Roman"/>
                <a:ea typeface="Calibri"/>
              </a:rPr>
              <a:t>rm</a:t>
            </a:r>
            <a:r>
              <a:rPr lang="en-US" sz="2000" dirty="0">
                <a:solidFill>
                  <a:srgbClr val="000000"/>
                </a:solidFill>
                <a:latin typeface="Times New Roman"/>
                <a:ea typeface="Calibri"/>
              </a:rPr>
              <a:t> command deletes one or more files. </a:t>
            </a:r>
            <a:endParaRPr lang="en-US" sz="2000" dirty="0">
              <a:latin typeface="Times New Roman"/>
              <a:ea typeface="Times New Roman"/>
            </a:endParaRPr>
          </a:p>
          <a:p>
            <a:pPr lvl="0">
              <a:spcBef>
                <a:spcPts val="0"/>
              </a:spcBef>
              <a:buFont typeface="Symbol"/>
              <a:buChar char=""/>
            </a:pPr>
            <a:r>
              <a:rPr lang="en-US" sz="2000" dirty="0">
                <a:solidFill>
                  <a:srgbClr val="000000"/>
                </a:solidFill>
                <a:latin typeface="Times New Roman"/>
                <a:ea typeface="Calibri"/>
              </a:rPr>
              <a:t>Ex: Following command deletes three files:  </a:t>
            </a:r>
            <a:endParaRPr lang="en-US" sz="2000" dirty="0">
              <a:latin typeface="Times New Roman"/>
              <a:ea typeface="Times New Roman"/>
            </a:endParaRPr>
          </a:p>
          <a:p>
            <a:pPr marL="114300" marR="0" indent="0">
              <a:spcBef>
                <a:spcPts val="0"/>
              </a:spcBef>
              <a:spcAft>
                <a:spcPts val="0"/>
              </a:spcAft>
              <a:buNone/>
            </a:pPr>
            <a:r>
              <a:rPr lang="en-US" sz="2000" b="1" dirty="0">
                <a:solidFill>
                  <a:srgbClr val="FF0000"/>
                </a:solidFill>
                <a:latin typeface="Times New Roman"/>
                <a:ea typeface="Calibri"/>
              </a:rPr>
              <a:t>$ </a:t>
            </a:r>
            <a:r>
              <a:rPr lang="en-US" sz="2000" b="1" dirty="0" err="1">
                <a:solidFill>
                  <a:srgbClr val="FF0000"/>
                </a:solidFill>
                <a:latin typeface="Times New Roman"/>
                <a:ea typeface="Calibri"/>
              </a:rPr>
              <a:t>rm</a:t>
            </a:r>
            <a:r>
              <a:rPr lang="en-US" sz="2000" b="1" dirty="0">
                <a:solidFill>
                  <a:srgbClr val="FF0000"/>
                </a:solidFill>
                <a:latin typeface="Times New Roman"/>
                <a:ea typeface="Calibri"/>
              </a:rPr>
              <a:t> mod1 mod2 mod3 </a:t>
            </a:r>
            <a:endParaRPr lang="en-US" sz="2000" dirty="0">
              <a:latin typeface="Times New Roman"/>
              <a:ea typeface="Times New Roman"/>
            </a:endParaRPr>
          </a:p>
          <a:p>
            <a:pPr lvl="0">
              <a:spcBef>
                <a:spcPts val="0"/>
              </a:spcBef>
              <a:spcAft>
                <a:spcPts val="405"/>
              </a:spcAft>
              <a:buFont typeface="Symbol"/>
              <a:buChar char=""/>
            </a:pPr>
            <a:r>
              <a:rPr lang="en-US" sz="2000" dirty="0">
                <a:solidFill>
                  <a:srgbClr val="000000"/>
                </a:solidFill>
                <a:latin typeface="Times New Roman"/>
                <a:ea typeface="Calibri"/>
              </a:rPr>
              <a:t>Can remove two chapters from </a:t>
            </a:r>
            <a:r>
              <a:rPr lang="en-US" sz="2000" dirty="0" err="1">
                <a:solidFill>
                  <a:srgbClr val="000000"/>
                </a:solidFill>
                <a:latin typeface="Times New Roman"/>
                <a:ea typeface="Calibri"/>
              </a:rPr>
              <a:t>usp</a:t>
            </a:r>
            <a:r>
              <a:rPr lang="en-US" sz="2000" dirty="0">
                <a:solidFill>
                  <a:srgbClr val="000000"/>
                </a:solidFill>
                <a:latin typeface="Times New Roman"/>
                <a:ea typeface="Calibri"/>
              </a:rPr>
              <a:t> directory without having to cd </a:t>
            </a:r>
            <a:endParaRPr lang="en-US" sz="2000" dirty="0">
              <a:latin typeface="Times New Roman"/>
              <a:ea typeface="Times New Roman"/>
            </a:endParaRPr>
          </a:p>
          <a:p>
            <a:pPr marL="114300" marR="0" indent="0">
              <a:spcBef>
                <a:spcPts val="0"/>
              </a:spcBef>
              <a:spcAft>
                <a:spcPts val="405"/>
              </a:spcAft>
              <a:buNone/>
            </a:pPr>
            <a:r>
              <a:rPr lang="en-US" sz="2000" dirty="0">
                <a:solidFill>
                  <a:srgbClr val="FF0000"/>
                </a:solidFill>
                <a:latin typeface="Times New Roman"/>
                <a:ea typeface="Calibri"/>
              </a:rPr>
              <a:t> </a:t>
            </a:r>
            <a:r>
              <a:rPr lang="en-US" sz="2000" b="1" dirty="0">
                <a:solidFill>
                  <a:srgbClr val="FF0000"/>
                </a:solidFill>
                <a:latin typeface="Times New Roman"/>
                <a:ea typeface="Calibri"/>
              </a:rPr>
              <a:t>Ex: $</a:t>
            </a:r>
            <a:r>
              <a:rPr lang="en-US" sz="2000" b="1" dirty="0" err="1">
                <a:solidFill>
                  <a:srgbClr val="FF0000"/>
                </a:solidFill>
                <a:latin typeface="Times New Roman"/>
                <a:ea typeface="Calibri"/>
              </a:rPr>
              <a:t>rm</a:t>
            </a:r>
            <a:r>
              <a:rPr lang="en-US" sz="2000" b="1" dirty="0">
                <a:solidFill>
                  <a:srgbClr val="FF0000"/>
                </a:solidFill>
                <a:latin typeface="Times New Roman"/>
                <a:ea typeface="Calibri"/>
              </a:rPr>
              <a:t> </a:t>
            </a:r>
            <a:r>
              <a:rPr lang="en-US" sz="2000" b="1" dirty="0" err="1">
                <a:solidFill>
                  <a:srgbClr val="FF0000"/>
                </a:solidFill>
                <a:latin typeface="Times New Roman"/>
                <a:ea typeface="Calibri"/>
              </a:rPr>
              <a:t>usp</a:t>
            </a:r>
            <a:r>
              <a:rPr lang="en-US" sz="2000" b="1" dirty="0">
                <a:solidFill>
                  <a:srgbClr val="FF0000"/>
                </a:solidFill>
                <a:latin typeface="Times New Roman"/>
                <a:ea typeface="Calibri"/>
              </a:rPr>
              <a:t>/marks ds/marks </a:t>
            </a:r>
            <a:endParaRPr lang="en-US" sz="2000" dirty="0">
              <a:latin typeface="Times New Roman"/>
              <a:ea typeface="Times New Roman"/>
            </a:endParaRPr>
          </a:p>
          <a:p>
            <a:pPr lvl="0">
              <a:spcBef>
                <a:spcPts val="0"/>
              </a:spcBef>
              <a:buFont typeface="Symbol"/>
              <a:buChar char=""/>
            </a:pPr>
            <a:r>
              <a:rPr lang="en-US" sz="2000" dirty="0">
                <a:solidFill>
                  <a:srgbClr val="000000"/>
                </a:solidFill>
                <a:latin typeface="Times New Roman"/>
                <a:ea typeface="Calibri"/>
              </a:rPr>
              <a:t>To remove all file in a directory use </a:t>
            </a:r>
            <a:r>
              <a:rPr lang="en-US" sz="2000" b="1" dirty="0">
                <a:solidFill>
                  <a:srgbClr val="000000"/>
                </a:solidFill>
                <a:latin typeface="Times New Roman"/>
                <a:ea typeface="Calibri"/>
              </a:rPr>
              <a:t>* </a:t>
            </a:r>
            <a:endParaRPr lang="en-US" sz="2000" dirty="0">
              <a:latin typeface="Times New Roman"/>
              <a:ea typeface="Times New Roman"/>
            </a:endParaRPr>
          </a:p>
          <a:p>
            <a:pPr marL="114300" marR="0" indent="0">
              <a:spcBef>
                <a:spcPts val="0"/>
              </a:spcBef>
              <a:spcAft>
                <a:spcPts val="0"/>
              </a:spcAft>
              <a:buNone/>
            </a:pPr>
            <a:r>
              <a:rPr lang="en-US" sz="2000" b="1" dirty="0">
                <a:solidFill>
                  <a:srgbClr val="FF0000"/>
                </a:solidFill>
                <a:latin typeface="Times New Roman"/>
                <a:ea typeface="Calibri"/>
              </a:rPr>
              <a:t>$ </a:t>
            </a:r>
            <a:r>
              <a:rPr lang="en-US" sz="2000" b="1" dirty="0" err="1">
                <a:solidFill>
                  <a:srgbClr val="FF0000"/>
                </a:solidFill>
                <a:latin typeface="Times New Roman"/>
                <a:ea typeface="Calibri"/>
              </a:rPr>
              <a:t>rm</a:t>
            </a:r>
            <a:r>
              <a:rPr lang="en-US" sz="2000" b="1" dirty="0">
                <a:solidFill>
                  <a:srgbClr val="FF0000"/>
                </a:solidFill>
                <a:latin typeface="Times New Roman"/>
                <a:ea typeface="Calibri"/>
              </a:rPr>
              <a:t> * </a:t>
            </a:r>
            <a:endParaRPr lang="en-US" sz="2000" dirty="0">
              <a:latin typeface="Times New Roman"/>
              <a:ea typeface="Times New Roman"/>
            </a:endParaRPr>
          </a:p>
          <a:p>
            <a:pPr lvl="0">
              <a:spcBef>
                <a:spcPts val="0"/>
              </a:spcBef>
              <a:buFont typeface="Symbol"/>
              <a:buChar char=""/>
            </a:pPr>
            <a:r>
              <a:rPr lang="en-US" sz="2000" dirty="0">
                <a:solidFill>
                  <a:srgbClr val="000000"/>
                </a:solidFill>
                <a:latin typeface="Times New Roman"/>
                <a:ea typeface="Calibri"/>
              </a:rPr>
              <a:t>Removes all files from that directory  </a:t>
            </a:r>
            <a:endParaRPr lang="en-US" sz="2000" dirty="0">
              <a:latin typeface="Times New Roman"/>
              <a:ea typeface="Times New Roman"/>
            </a:endParaRPr>
          </a:p>
          <a:p>
            <a:pPr marL="0" marR="0" indent="0">
              <a:spcBef>
                <a:spcPts val="0"/>
              </a:spcBef>
              <a:spcAft>
                <a:spcPts val="0"/>
              </a:spcAft>
              <a:buNone/>
            </a:pPr>
            <a:r>
              <a:rPr lang="en-US" b="1" dirty="0" err="1">
                <a:solidFill>
                  <a:srgbClr val="000000"/>
                </a:solidFill>
                <a:latin typeface="Times New Roman"/>
                <a:ea typeface="Calibri"/>
              </a:rPr>
              <a:t>rm</a:t>
            </a:r>
            <a:r>
              <a:rPr lang="en-US" b="1" dirty="0">
                <a:solidFill>
                  <a:srgbClr val="000000"/>
                </a:solidFill>
                <a:latin typeface="Times New Roman"/>
                <a:ea typeface="Calibri"/>
              </a:rPr>
              <a:t> options </a:t>
            </a:r>
            <a:endParaRPr lang="en-US" sz="2400" dirty="0">
              <a:latin typeface="Times New Roman"/>
              <a:ea typeface="Times New Roman"/>
            </a:endParaRPr>
          </a:p>
          <a:p>
            <a:pPr lvl="0">
              <a:spcBef>
                <a:spcPts val="0"/>
              </a:spcBef>
              <a:buFont typeface="Symbol"/>
              <a:buChar char=""/>
            </a:pPr>
            <a:r>
              <a:rPr lang="en-US" sz="2000" b="1" dirty="0">
                <a:solidFill>
                  <a:srgbClr val="000000"/>
                </a:solidFill>
                <a:latin typeface="Times New Roman"/>
                <a:ea typeface="Calibri"/>
              </a:rPr>
              <a:t>Interactive Deletion (-i) : </a:t>
            </a:r>
            <a:r>
              <a:rPr lang="en-US" sz="2000" dirty="0">
                <a:solidFill>
                  <a:srgbClr val="000000"/>
                </a:solidFill>
                <a:latin typeface="Times New Roman"/>
                <a:ea typeface="Calibri"/>
              </a:rPr>
              <a:t>Ask the user confirmation before removing each file: </a:t>
            </a:r>
            <a:endParaRPr lang="en-US" sz="2000" dirty="0">
              <a:latin typeface="Times New Roman"/>
              <a:ea typeface="Times New Roman"/>
            </a:endParaRPr>
          </a:p>
          <a:p>
            <a:pPr marL="0" marR="0" indent="0">
              <a:spcBef>
                <a:spcPts val="0"/>
              </a:spcBef>
              <a:spcAft>
                <a:spcPts val="0"/>
              </a:spcAft>
              <a:buNone/>
            </a:pPr>
            <a:r>
              <a:rPr lang="en-US" sz="2000" b="1" dirty="0">
                <a:solidFill>
                  <a:srgbClr val="FF0000"/>
                </a:solidFill>
                <a:latin typeface="Times New Roman"/>
                <a:ea typeface="Calibri"/>
              </a:rPr>
              <a:t>$ </a:t>
            </a:r>
            <a:r>
              <a:rPr lang="en-US" sz="2000" b="1" dirty="0" err="1">
                <a:solidFill>
                  <a:srgbClr val="FF0000"/>
                </a:solidFill>
                <a:latin typeface="Times New Roman"/>
                <a:ea typeface="Calibri"/>
              </a:rPr>
              <a:t>rm</a:t>
            </a:r>
            <a:r>
              <a:rPr lang="en-US" sz="2000" b="1" dirty="0">
                <a:solidFill>
                  <a:srgbClr val="FF0000"/>
                </a:solidFill>
                <a:latin typeface="Times New Roman"/>
                <a:ea typeface="Calibri"/>
              </a:rPr>
              <a:t> -i ch1 ch2</a:t>
            </a:r>
            <a:endParaRPr lang="en-US" sz="2000" dirty="0">
              <a:latin typeface="Times New Roman"/>
              <a:ea typeface="Times New Roman"/>
            </a:endParaRPr>
          </a:p>
          <a:p>
            <a:pPr marL="0" marR="0" indent="0">
              <a:spcBef>
                <a:spcPts val="0"/>
              </a:spcBef>
              <a:spcAft>
                <a:spcPts val="0"/>
              </a:spcAft>
              <a:buNone/>
            </a:pPr>
            <a:r>
              <a:rPr lang="en-US" sz="2000" b="1" dirty="0" err="1">
                <a:solidFill>
                  <a:srgbClr val="FF0000"/>
                </a:solidFill>
                <a:latin typeface="Times New Roman"/>
                <a:ea typeface="Calibri"/>
              </a:rPr>
              <a:t>rm</a:t>
            </a:r>
            <a:r>
              <a:rPr lang="en-US" sz="2000" b="1" dirty="0">
                <a:solidFill>
                  <a:srgbClr val="FF0000"/>
                </a:solidFill>
                <a:latin typeface="Times New Roman"/>
                <a:ea typeface="Calibri"/>
              </a:rPr>
              <a:t>: remove ch1 (yes/no)? ? y </a:t>
            </a:r>
            <a:endParaRPr lang="en-US" sz="2000" dirty="0">
              <a:latin typeface="Times New Roman"/>
              <a:ea typeface="Times New Roman"/>
            </a:endParaRPr>
          </a:p>
          <a:p>
            <a:pPr marL="0" marR="0" indent="0">
              <a:spcBef>
                <a:spcPts val="0"/>
              </a:spcBef>
              <a:spcAft>
                <a:spcPts val="0"/>
              </a:spcAft>
              <a:buNone/>
            </a:pPr>
            <a:r>
              <a:rPr lang="en-US" sz="2000" b="1" dirty="0" err="1">
                <a:solidFill>
                  <a:srgbClr val="FF0000"/>
                </a:solidFill>
                <a:latin typeface="Times New Roman"/>
                <a:ea typeface="Calibri"/>
              </a:rPr>
              <a:t>rm</a:t>
            </a:r>
            <a:r>
              <a:rPr lang="en-US" sz="2000" b="1" dirty="0">
                <a:solidFill>
                  <a:srgbClr val="FF0000"/>
                </a:solidFill>
                <a:latin typeface="Times New Roman"/>
                <a:ea typeface="Calibri"/>
              </a:rPr>
              <a:t>: remove ch1 (yes/no)? ? n [Enter] </a:t>
            </a:r>
            <a:endParaRPr lang="en-US" sz="2000" dirty="0">
              <a:latin typeface="Times New Roman"/>
              <a:ea typeface="Times New Roman"/>
            </a:endParaRPr>
          </a:p>
          <a:p>
            <a:pPr lvl="0">
              <a:spcBef>
                <a:spcPts val="0"/>
              </a:spcBef>
              <a:spcAft>
                <a:spcPts val="380"/>
              </a:spcAft>
              <a:buFont typeface="Symbol"/>
              <a:buChar char=""/>
            </a:pPr>
            <a:r>
              <a:rPr lang="en-US" sz="2000" dirty="0">
                <a:solidFill>
                  <a:srgbClr val="000000"/>
                </a:solidFill>
                <a:latin typeface="Times New Roman"/>
                <a:ea typeface="Calibri"/>
              </a:rPr>
              <a:t>A ‗y‘ removes the file (ch1) any other response like n or any other key leave the file undeleted. </a:t>
            </a:r>
            <a:endParaRPr lang="en-US" sz="2000" dirty="0">
              <a:latin typeface="Times New Roman"/>
              <a:ea typeface="Times New Roman"/>
            </a:endParaRPr>
          </a:p>
          <a:p>
            <a:endParaRPr lang="en-US" sz="2000" dirty="0"/>
          </a:p>
        </p:txBody>
      </p:sp>
      <p:sp>
        <p:nvSpPr>
          <p:cNvPr id="5" name="Slide Number Placeholder 4"/>
          <p:cNvSpPr>
            <a:spLocks noGrp="1"/>
          </p:cNvSpPr>
          <p:nvPr>
            <p:ph type="sldNum" sz="quarter" idx="12"/>
          </p:nvPr>
        </p:nvSpPr>
        <p:spPr/>
        <p:txBody>
          <a:bodyPr/>
          <a:lstStyle/>
          <a:p>
            <a:fld id="{BDA81EBD-E76A-4F41-A446-2C36F17D92D6}" type="slidenum">
              <a:rPr lang="en-US" smtClean="0"/>
              <a:pPr/>
              <a:t>87</a:t>
            </a:fld>
            <a:endParaRPr lang="en-US"/>
          </a:p>
        </p:txBody>
      </p:sp>
      <p:sp>
        <p:nvSpPr>
          <p:cNvPr id="6" name="Footer Placeholder 5"/>
          <p:cNvSpPr>
            <a:spLocks noGrp="1"/>
          </p:cNvSpPr>
          <p:nvPr>
            <p:ph type="ftr" sz="quarter" idx="11"/>
          </p:nvPr>
        </p:nvSpPr>
        <p:spPr/>
        <p:txBody>
          <a:bodyPr/>
          <a:lstStyle/>
          <a:p>
            <a:r>
              <a:rPr lang="en-US" smtClean="0"/>
              <a:t>Dr Rekha B Venkatapur</a:t>
            </a:r>
            <a:endParaRPr lang="en-US"/>
          </a:p>
        </p:txBody>
      </p:sp>
    </p:spTree>
    <p:extLst>
      <p:ext uri="{BB962C8B-B14F-4D97-AF65-F5344CB8AC3E}">
        <p14:creationId xmlns:p14="http://schemas.microsoft.com/office/powerpoint/2010/main" xmlns="" val="413939924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228600"/>
            <a:ext cx="8382000" cy="6096000"/>
          </a:xfrm>
        </p:spPr>
        <p:txBody>
          <a:bodyPr>
            <a:noAutofit/>
          </a:bodyPr>
          <a:lstStyle/>
          <a:p>
            <a:pPr lvl="0">
              <a:spcBef>
                <a:spcPts val="0"/>
              </a:spcBef>
              <a:buFont typeface="Symbol"/>
              <a:buChar char=""/>
            </a:pPr>
            <a:r>
              <a:rPr lang="en-US" sz="2800" b="1" dirty="0">
                <a:solidFill>
                  <a:srgbClr val="000000"/>
                </a:solidFill>
                <a:latin typeface="Times New Roman"/>
                <a:ea typeface="Calibri"/>
              </a:rPr>
              <a:t>Recursive deletion (-r or -R): </a:t>
            </a:r>
            <a:r>
              <a:rPr lang="en-US" sz="2800" dirty="0">
                <a:solidFill>
                  <a:srgbClr val="000000"/>
                </a:solidFill>
                <a:latin typeface="Times New Roman"/>
                <a:ea typeface="Calibri"/>
              </a:rPr>
              <a:t>It performs a recursive search for all directories and files within these subdirectories. At each stage it deletes everything it finds. </a:t>
            </a:r>
            <a:endParaRPr lang="en-US" sz="2800" dirty="0">
              <a:latin typeface="Times New Roman"/>
              <a:ea typeface="Times New Roman"/>
            </a:endParaRPr>
          </a:p>
          <a:p>
            <a:pPr marL="114300" marR="0" indent="0">
              <a:spcBef>
                <a:spcPts val="0"/>
              </a:spcBef>
              <a:spcAft>
                <a:spcPts val="0"/>
              </a:spcAft>
              <a:buNone/>
            </a:pPr>
            <a:r>
              <a:rPr lang="en-US" sz="2800" b="1" dirty="0">
                <a:solidFill>
                  <a:srgbClr val="FF0000"/>
                </a:solidFill>
                <a:latin typeface="Times New Roman"/>
                <a:ea typeface="Calibri"/>
              </a:rPr>
              <a:t>$ </a:t>
            </a:r>
            <a:r>
              <a:rPr lang="en-US" sz="2800" b="1" dirty="0" err="1">
                <a:solidFill>
                  <a:srgbClr val="FF0000"/>
                </a:solidFill>
                <a:latin typeface="Times New Roman"/>
                <a:ea typeface="Calibri"/>
              </a:rPr>
              <a:t>rm</a:t>
            </a:r>
            <a:r>
              <a:rPr lang="en-US" sz="2800" b="1" dirty="0">
                <a:solidFill>
                  <a:srgbClr val="FF0000"/>
                </a:solidFill>
                <a:latin typeface="Times New Roman"/>
                <a:ea typeface="Calibri"/>
              </a:rPr>
              <a:t> -r * </a:t>
            </a:r>
            <a:r>
              <a:rPr lang="en-US" sz="2800" b="1" i="1" dirty="0">
                <a:solidFill>
                  <a:srgbClr val="FF0000"/>
                </a:solidFill>
                <a:latin typeface="Times New Roman"/>
                <a:ea typeface="Calibri"/>
              </a:rPr>
              <a:t>Works as </a:t>
            </a:r>
            <a:r>
              <a:rPr lang="en-US" sz="2800" b="1" i="1" dirty="0" err="1" smtClean="0">
                <a:solidFill>
                  <a:srgbClr val="FF0000"/>
                </a:solidFill>
                <a:latin typeface="Times New Roman"/>
                <a:ea typeface="Calibri"/>
              </a:rPr>
              <a:t>rmdir</a:t>
            </a:r>
            <a:endParaRPr lang="en-US" sz="2800" dirty="0">
              <a:latin typeface="Times New Roman"/>
              <a:ea typeface="Times New Roman"/>
            </a:endParaRPr>
          </a:p>
          <a:p>
            <a:pPr lvl="0">
              <a:spcBef>
                <a:spcPts val="0"/>
              </a:spcBef>
              <a:buFont typeface="Symbol"/>
              <a:buChar char=""/>
            </a:pPr>
            <a:r>
              <a:rPr lang="en-US" sz="2800" dirty="0">
                <a:solidFill>
                  <a:srgbClr val="000000"/>
                </a:solidFill>
                <a:latin typeface="Times New Roman"/>
                <a:ea typeface="Calibri"/>
              </a:rPr>
              <a:t>It deletes all files in the current directory and all its subdirectories. </a:t>
            </a:r>
            <a:endParaRPr lang="en-US" sz="2800" dirty="0">
              <a:latin typeface="Times New Roman"/>
              <a:ea typeface="Times New Roman"/>
            </a:endParaRPr>
          </a:p>
          <a:p>
            <a:pPr lvl="0">
              <a:spcBef>
                <a:spcPts val="0"/>
              </a:spcBef>
              <a:buFont typeface="Symbol"/>
              <a:buChar char=""/>
            </a:pPr>
            <a:r>
              <a:rPr lang="en-US" sz="2800" b="1" dirty="0">
                <a:solidFill>
                  <a:srgbClr val="000000"/>
                </a:solidFill>
                <a:latin typeface="Times New Roman"/>
                <a:ea typeface="Calibri"/>
              </a:rPr>
              <a:t>Forcing Removal (-f): </a:t>
            </a:r>
            <a:r>
              <a:rPr lang="en-US" sz="2800" b="1" dirty="0" err="1">
                <a:solidFill>
                  <a:srgbClr val="000000"/>
                </a:solidFill>
                <a:latin typeface="Times New Roman"/>
                <a:ea typeface="Calibri"/>
              </a:rPr>
              <a:t>rm</a:t>
            </a:r>
            <a:r>
              <a:rPr lang="en-US" sz="2800" b="1" dirty="0">
                <a:solidFill>
                  <a:srgbClr val="000000"/>
                </a:solidFill>
                <a:latin typeface="Times New Roman"/>
                <a:ea typeface="Calibri"/>
              </a:rPr>
              <a:t> </a:t>
            </a:r>
            <a:r>
              <a:rPr lang="en-US" sz="2800" dirty="0">
                <a:solidFill>
                  <a:srgbClr val="000000"/>
                </a:solidFill>
                <a:latin typeface="Times New Roman"/>
                <a:ea typeface="Calibri"/>
              </a:rPr>
              <a:t>prompts for removal if a file is </a:t>
            </a:r>
            <a:r>
              <a:rPr lang="en-US" sz="2800" b="1" dirty="0">
                <a:solidFill>
                  <a:srgbClr val="000000"/>
                </a:solidFill>
                <a:latin typeface="Times New Roman"/>
                <a:ea typeface="Calibri"/>
              </a:rPr>
              <a:t>write-protected. </a:t>
            </a:r>
            <a:r>
              <a:rPr lang="en-US" sz="2800" dirty="0">
                <a:solidFill>
                  <a:srgbClr val="000000"/>
                </a:solidFill>
                <a:latin typeface="Times New Roman"/>
                <a:ea typeface="Calibri"/>
              </a:rPr>
              <a:t>The </a:t>
            </a:r>
            <a:r>
              <a:rPr lang="en-US" sz="2800" b="1" dirty="0">
                <a:solidFill>
                  <a:srgbClr val="000000"/>
                </a:solidFill>
                <a:latin typeface="Times New Roman"/>
                <a:ea typeface="Calibri"/>
              </a:rPr>
              <a:t>-f </a:t>
            </a:r>
            <a:r>
              <a:rPr lang="en-US" sz="2800" dirty="0">
                <a:solidFill>
                  <a:srgbClr val="000000"/>
                </a:solidFill>
                <a:latin typeface="Times New Roman"/>
                <a:ea typeface="Calibri"/>
              </a:rPr>
              <a:t>option overrides this minor protection and forces removal. </a:t>
            </a:r>
            <a:endParaRPr lang="en-US" sz="2800" dirty="0">
              <a:latin typeface="Times New Roman"/>
              <a:ea typeface="Times New Roman"/>
            </a:endParaRPr>
          </a:p>
          <a:p>
            <a:pPr marL="114300" marR="0" indent="0">
              <a:spcBef>
                <a:spcPts val="0"/>
              </a:spcBef>
              <a:spcAft>
                <a:spcPts val="0"/>
              </a:spcAft>
              <a:buNone/>
            </a:pPr>
            <a:r>
              <a:rPr lang="en-US" sz="2800" b="1" dirty="0" smtClean="0">
                <a:solidFill>
                  <a:srgbClr val="FF0000"/>
                </a:solidFill>
                <a:latin typeface="Times New Roman"/>
                <a:ea typeface="Calibri"/>
              </a:rPr>
              <a:t>$</a:t>
            </a:r>
            <a:r>
              <a:rPr lang="en-US" sz="2800" b="1" dirty="0" err="1" smtClean="0">
                <a:solidFill>
                  <a:srgbClr val="FF0000"/>
                </a:solidFill>
                <a:latin typeface="Times New Roman"/>
                <a:ea typeface="Calibri"/>
              </a:rPr>
              <a:t>rm</a:t>
            </a:r>
            <a:r>
              <a:rPr lang="en-US" sz="2800" b="1" dirty="0" smtClean="0">
                <a:solidFill>
                  <a:srgbClr val="FF0000"/>
                </a:solidFill>
                <a:latin typeface="Times New Roman"/>
                <a:ea typeface="Calibri"/>
              </a:rPr>
              <a:t> </a:t>
            </a:r>
            <a:r>
              <a:rPr lang="en-US" sz="2800" b="1" dirty="0">
                <a:solidFill>
                  <a:srgbClr val="FF0000"/>
                </a:solidFill>
                <a:latin typeface="Times New Roman"/>
                <a:ea typeface="Calibri"/>
              </a:rPr>
              <a:t>-</a:t>
            </a:r>
            <a:r>
              <a:rPr lang="en-US" sz="2800" b="1" dirty="0" err="1">
                <a:solidFill>
                  <a:srgbClr val="FF0000"/>
                </a:solidFill>
                <a:latin typeface="Times New Roman"/>
                <a:ea typeface="Calibri"/>
              </a:rPr>
              <a:t>rf</a:t>
            </a:r>
            <a:r>
              <a:rPr lang="en-US" sz="2800" b="1" dirty="0">
                <a:solidFill>
                  <a:srgbClr val="FF0000"/>
                </a:solidFill>
                <a:latin typeface="Times New Roman"/>
                <a:ea typeface="Calibri"/>
              </a:rPr>
              <a:t>* Deletes everything in the current directory and below</a:t>
            </a:r>
            <a:endParaRPr lang="en-US" sz="2800" dirty="0">
              <a:latin typeface="Times New Roman"/>
              <a:ea typeface="Times New Roman"/>
            </a:endParaRPr>
          </a:p>
          <a:p>
            <a:endParaRPr lang="en-US" sz="2800" dirty="0"/>
          </a:p>
        </p:txBody>
      </p:sp>
      <p:sp>
        <p:nvSpPr>
          <p:cNvPr id="5" name="Slide Number Placeholder 4"/>
          <p:cNvSpPr>
            <a:spLocks noGrp="1"/>
          </p:cNvSpPr>
          <p:nvPr>
            <p:ph type="sldNum" sz="quarter" idx="12"/>
          </p:nvPr>
        </p:nvSpPr>
        <p:spPr/>
        <p:txBody>
          <a:bodyPr/>
          <a:lstStyle/>
          <a:p>
            <a:fld id="{BDA81EBD-E76A-4F41-A446-2C36F17D92D6}" type="slidenum">
              <a:rPr lang="en-US" smtClean="0"/>
              <a:pPr/>
              <a:t>88</a:t>
            </a:fld>
            <a:endParaRPr lang="en-US"/>
          </a:p>
        </p:txBody>
      </p:sp>
      <p:sp>
        <p:nvSpPr>
          <p:cNvPr id="6" name="Footer Placeholder 5"/>
          <p:cNvSpPr>
            <a:spLocks noGrp="1"/>
          </p:cNvSpPr>
          <p:nvPr>
            <p:ph type="ftr" sz="quarter" idx="11"/>
          </p:nvPr>
        </p:nvSpPr>
        <p:spPr/>
        <p:txBody>
          <a:bodyPr/>
          <a:lstStyle/>
          <a:p>
            <a:r>
              <a:rPr lang="en-US" smtClean="0"/>
              <a:t>Dr Rekha B Venkatapur</a:t>
            </a:r>
            <a:endParaRPr lang="en-US"/>
          </a:p>
        </p:txBody>
      </p:sp>
    </p:spTree>
    <p:extLst>
      <p:ext uri="{BB962C8B-B14F-4D97-AF65-F5344CB8AC3E}">
        <p14:creationId xmlns:p14="http://schemas.microsoft.com/office/powerpoint/2010/main" xmlns="" val="351243869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152400"/>
            <a:ext cx="8915400" cy="6400800"/>
          </a:xfrm>
        </p:spPr>
        <p:txBody>
          <a:bodyPr>
            <a:noAutofit/>
          </a:bodyPr>
          <a:lstStyle/>
          <a:p>
            <a:pPr marL="0" marR="0">
              <a:spcBef>
                <a:spcPts val="0"/>
              </a:spcBef>
              <a:spcAft>
                <a:spcPts val="0"/>
              </a:spcAft>
            </a:pPr>
            <a:r>
              <a:rPr lang="en-US" b="1" dirty="0">
                <a:solidFill>
                  <a:srgbClr val="000000"/>
                </a:solidFill>
                <a:latin typeface="Times New Roman"/>
                <a:ea typeface="Calibri"/>
              </a:rPr>
              <a:t>mv: RENAMING FILES </a:t>
            </a:r>
            <a:endParaRPr lang="en-US" sz="2400" dirty="0">
              <a:latin typeface="Times New Roman"/>
              <a:ea typeface="Times New Roman"/>
            </a:endParaRPr>
          </a:p>
          <a:p>
            <a:pPr lvl="0">
              <a:spcBef>
                <a:spcPts val="0"/>
              </a:spcBef>
              <a:buFont typeface="Symbol"/>
              <a:buChar char=""/>
            </a:pPr>
            <a:r>
              <a:rPr lang="en-US" sz="2400" dirty="0">
                <a:solidFill>
                  <a:srgbClr val="000000"/>
                </a:solidFill>
                <a:latin typeface="Times New Roman"/>
                <a:ea typeface="Calibri"/>
              </a:rPr>
              <a:t>T</a:t>
            </a:r>
            <a:r>
              <a:rPr lang="en-US" sz="2400" b="1" dirty="0">
                <a:solidFill>
                  <a:srgbClr val="000000"/>
                </a:solidFill>
                <a:latin typeface="Times New Roman"/>
                <a:ea typeface="Calibri"/>
              </a:rPr>
              <a:t>he mv command renames (moves) files. The main two functions are: </a:t>
            </a:r>
            <a:endParaRPr lang="en-US" sz="2400" dirty="0">
              <a:latin typeface="Times New Roman"/>
              <a:ea typeface="Times New Roman"/>
            </a:endParaRPr>
          </a:p>
          <a:p>
            <a:pPr marL="514350" lvl="1" indent="0">
              <a:spcBef>
                <a:spcPts val="0"/>
              </a:spcBef>
              <a:spcAft>
                <a:spcPts val="325"/>
              </a:spcAft>
              <a:buNone/>
            </a:pPr>
            <a:r>
              <a:rPr lang="en-US" sz="1800" b="1" dirty="0">
                <a:solidFill>
                  <a:srgbClr val="000000"/>
                </a:solidFill>
                <a:latin typeface="Times New Roman"/>
                <a:ea typeface="Calibri"/>
              </a:rPr>
              <a:t>1. It renames a file(or directory) </a:t>
            </a:r>
            <a:endParaRPr lang="en-US" sz="1800" dirty="0">
              <a:latin typeface="Times New Roman"/>
              <a:ea typeface="Times New Roman"/>
            </a:endParaRPr>
          </a:p>
          <a:p>
            <a:pPr marL="514350" lvl="1" indent="0">
              <a:spcBef>
                <a:spcPts val="0"/>
              </a:spcBef>
              <a:buNone/>
            </a:pPr>
            <a:r>
              <a:rPr lang="en-US" sz="1800" b="1" dirty="0">
                <a:solidFill>
                  <a:srgbClr val="000000"/>
                </a:solidFill>
                <a:latin typeface="Times New Roman"/>
                <a:ea typeface="Calibri"/>
              </a:rPr>
              <a:t>2. It moves a group of files to different directory </a:t>
            </a:r>
            <a:endParaRPr lang="en-US" sz="1800" dirty="0">
              <a:latin typeface="Times New Roman"/>
              <a:ea typeface="Times New Roman"/>
            </a:endParaRPr>
          </a:p>
          <a:p>
            <a:pPr lvl="0">
              <a:spcBef>
                <a:spcPts val="0"/>
              </a:spcBef>
              <a:buFont typeface="Symbol"/>
              <a:buChar char=""/>
            </a:pPr>
            <a:r>
              <a:rPr lang="en-US" sz="2400" dirty="0">
                <a:solidFill>
                  <a:srgbClr val="000000"/>
                </a:solidFill>
                <a:latin typeface="Times New Roman"/>
                <a:ea typeface="Calibri"/>
              </a:rPr>
              <a:t>It doesn't create a copy of the file; it merely renames it. No additional space is consumed on disk during renaming. </a:t>
            </a:r>
            <a:endParaRPr lang="en-US" sz="2400" dirty="0">
              <a:latin typeface="Times New Roman"/>
              <a:ea typeface="Times New Roman"/>
            </a:endParaRPr>
          </a:p>
          <a:p>
            <a:pPr lvl="0">
              <a:spcBef>
                <a:spcPts val="0"/>
              </a:spcBef>
              <a:buFont typeface="Symbol"/>
              <a:buChar char=""/>
            </a:pPr>
            <a:r>
              <a:rPr lang="en-US" sz="2400" b="1" dirty="0">
                <a:solidFill>
                  <a:srgbClr val="000000"/>
                </a:solidFill>
                <a:latin typeface="Times New Roman"/>
                <a:ea typeface="Calibri"/>
              </a:rPr>
              <a:t>Ex: To rename the file </a:t>
            </a:r>
            <a:r>
              <a:rPr lang="en-US" sz="2400" b="1" dirty="0" err="1">
                <a:solidFill>
                  <a:srgbClr val="000000"/>
                </a:solidFill>
                <a:latin typeface="Times New Roman"/>
                <a:ea typeface="Calibri"/>
              </a:rPr>
              <a:t>csb</a:t>
            </a:r>
            <a:r>
              <a:rPr lang="en-US" sz="2400" b="1" dirty="0">
                <a:solidFill>
                  <a:srgbClr val="000000"/>
                </a:solidFill>
                <a:latin typeface="Times New Roman"/>
                <a:ea typeface="Calibri"/>
              </a:rPr>
              <a:t> as </a:t>
            </a:r>
            <a:r>
              <a:rPr lang="en-US" sz="2400" b="1" dirty="0" err="1">
                <a:solidFill>
                  <a:srgbClr val="000000"/>
                </a:solidFill>
                <a:latin typeface="Times New Roman"/>
                <a:ea typeface="Calibri"/>
              </a:rPr>
              <a:t>csa</a:t>
            </a:r>
            <a:r>
              <a:rPr lang="en-US" sz="2400" b="1" dirty="0">
                <a:solidFill>
                  <a:srgbClr val="000000"/>
                </a:solidFill>
                <a:latin typeface="Times New Roman"/>
                <a:ea typeface="Calibri"/>
              </a:rPr>
              <a:t> we can use the following command </a:t>
            </a:r>
            <a:endParaRPr lang="en-US" sz="2400" dirty="0">
              <a:latin typeface="Times New Roman"/>
              <a:ea typeface="Times New Roman"/>
            </a:endParaRPr>
          </a:p>
          <a:p>
            <a:pPr marL="114300" marR="0" indent="0">
              <a:spcBef>
                <a:spcPts val="0"/>
              </a:spcBef>
              <a:spcAft>
                <a:spcPts val="0"/>
              </a:spcAft>
              <a:buNone/>
            </a:pPr>
            <a:r>
              <a:rPr lang="en-US" sz="2400" b="1" dirty="0">
                <a:solidFill>
                  <a:srgbClr val="FF0000"/>
                </a:solidFill>
                <a:latin typeface="Times New Roman"/>
                <a:ea typeface="Calibri"/>
              </a:rPr>
              <a:t>$ mv </a:t>
            </a:r>
            <a:r>
              <a:rPr lang="en-US" sz="2400" b="1" dirty="0" err="1">
                <a:solidFill>
                  <a:srgbClr val="FF0000"/>
                </a:solidFill>
                <a:latin typeface="Times New Roman"/>
                <a:ea typeface="Calibri"/>
              </a:rPr>
              <a:t>csb</a:t>
            </a:r>
            <a:r>
              <a:rPr lang="en-US" sz="2400" b="1" dirty="0">
                <a:solidFill>
                  <a:srgbClr val="FF0000"/>
                </a:solidFill>
                <a:latin typeface="Times New Roman"/>
                <a:ea typeface="Calibri"/>
              </a:rPr>
              <a:t> </a:t>
            </a:r>
            <a:r>
              <a:rPr lang="en-US" sz="2400" b="1" dirty="0" err="1">
                <a:solidFill>
                  <a:srgbClr val="FF0000"/>
                </a:solidFill>
                <a:latin typeface="Times New Roman"/>
                <a:ea typeface="Calibri"/>
              </a:rPr>
              <a:t>csa</a:t>
            </a:r>
            <a:r>
              <a:rPr lang="en-US" sz="2400" b="1" dirty="0">
                <a:solidFill>
                  <a:srgbClr val="FF0000"/>
                </a:solidFill>
                <a:latin typeface="Times New Roman"/>
                <a:ea typeface="Calibri"/>
              </a:rPr>
              <a:t> </a:t>
            </a:r>
            <a:endParaRPr lang="en-US" sz="2400" dirty="0">
              <a:latin typeface="Times New Roman"/>
              <a:ea typeface="Times New Roman"/>
            </a:endParaRPr>
          </a:p>
          <a:p>
            <a:pPr lvl="0">
              <a:spcBef>
                <a:spcPts val="0"/>
              </a:spcBef>
              <a:buFont typeface="Symbol"/>
              <a:buChar char=""/>
            </a:pPr>
            <a:r>
              <a:rPr lang="en-US" sz="2400" dirty="0">
                <a:solidFill>
                  <a:srgbClr val="000000"/>
                </a:solidFill>
                <a:latin typeface="Times New Roman"/>
                <a:ea typeface="Calibri"/>
              </a:rPr>
              <a:t>If the destination file doesn‘t exist in the current directory, it will be created. Or else it will just rename the specified file in mv command. </a:t>
            </a:r>
            <a:endParaRPr lang="en-US" sz="2400" dirty="0">
              <a:latin typeface="Times New Roman"/>
              <a:ea typeface="Times New Roman"/>
            </a:endParaRPr>
          </a:p>
          <a:p>
            <a:pPr lvl="0">
              <a:spcBef>
                <a:spcPts val="0"/>
              </a:spcBef>
              <a:spcAft>
                <a:spcPts val="360"/>
              </a:spcAft>
              <a:buFont typeface="Symbol"/>
              <a:buChar char=""/>
            </a:pPr>
            <a:r>
              <a:rPr lang="en-US" sz="2400" dirty="0">
                <a:solidFill>
                  <a:srgbClr val="000000"/>
                </a:solidFill>
                <a:latin typeface="Times New Roman"/>
                <a:ea typeface="Calibri"/>
              </a:rPr>
              <a:t>A group of files can be moved to a directory. </a:t>
            </a:r>
            <a:endParaRPr lang="en-US" sz="2400" dirty="0">
              <a:latin typeface="Times New Roman"/>
              <a:ea typeface="Times New Roman"/>
            </a:endParaRPr>
          </a:p>
          <a:p>
            <a:pPr lvl="0">
              <a:spcBef>
                <a:spcPts val="0"/>
              </a:spcBef>
              <a:buFont typeface="Symbol"/>
              <a:buChar char=""/>
            </a:pPr>
            <a:r>
              <a:rPr lang="en-US" sz="2400" dirty="0">
                <a:solidFill>
                  <a:srgbClr val="000000"/>
                </a:solidFill>
                <a:latin typeface="Times New Roman"/>
                <a:ea typeface="Calibri"/>
              </a:rPr>
              <a:t>Ex: Moves three files ch1,ch2,ch3 to the directory module </a:t>
            </a:r>
            <a:endParaRPr lang="en-US" sz="2400" dirty="0">
              <a:latin typeface="Times New Roman"/>
              <a:ea typeface="Times New Roman"/>
            </a:endParaRPr>
          </a:p>
          <a:p>
            <a:pPr marL="114300" marR="0" indent="0">
              <a:spcBef>
                <a:spcPts val="0"/>
              </a:spcBef>
              <a:spcAft>
                <a:spcPts val="0"/>
              </a:spcAft>
              <a:buNone/>
            </a:pPr>
            <a:r>
              <a:rPr lang="en-US" sz="2400" b="1" dirty="0">
                <a:solidFill>
                  <a:srgbClr val="FF0000"/>
                </a:solidFill>
                <a:latin typeface="Times New Roman"/>
                <a:ea typeface="Calibri"/>
              </a:rPr>
              <a:t>$ mv ch1 ch2 ch3 module </a:t>
            </a:r>
            <a:endParaRPr lang="en-US" sz="2400" dirty="0">
              <a:latin typeface="Times New Roman"/>
              <a:ea typeface="Times New Roman"/>
            </a:endParaRPr>
          </a:p>
        </p:txBody>
      </p:sp>
      <p:sp>
        <p:nvSpPr>
          <p:cNvPr id="5" name="Slide Number Placeholder 4"/>
          <p:cNvSpPr>
            <a:spLocks noGrp="1"/>
          </p:cNvSpPr>
          <p:nvPr>
            <p:ph type="sldNum" sz="quarter" idx="12"/>
          </p:nvPr>
        </p:nvSpPr>
        <p:spPr/>
        <p:txBody>
          <a:bodyPr/>
          <a:lstStyle/>
          <a:p>
            <a:fld id="{BDA81EBD-E76A-4F41-A446-2C36F17D92D6}" type="slidenum">
              <a:rPr lang="en-US" smtClean="0"/>
              <a:pPr/>
              <a:t>89</a:t>
            </a:fld>
            <a:endParaRPr lang="en-US"/>
          </a:p>
        </p:txBody>
      </p:sp>
      <p:sp>
        <p:nvSpPr>
          <p:cNvPr id="6" name="Footer Placeholder 5"/>
          <p:cNvSpPr>
            <a:spLocks noGrp="1"/>
          </p:cNvSpPr>
          <p:nvPr>
            <p:ph type="ftr" sz="quarter" idx="11"/>
          </p:nvPr>
        </p:nvSpPr>
        <p:spPr/>
        <p:txBody>
          <a:bodyPr/>
          <a:lstStyle/>
          <a:p>
            <a:r>
              <a:rPr lang="en-US" smtClean="0"/>
              <a:t>Dr Rekha B Venkatapur</a:t>
            </a:r>
            <a:endParaRPr lang="en-US"/>
          </a:p>
        </p:txBody>
      </p:sp>
    </p:spTree>
    <p:extLst>
      <p:ext uri="{BB962C8B-B14F-4D97-AF65-F5344CB8AC3E}">
        <p14:creationId xmlns:p14="http://schemas.microsoft.com/office/powerpoint/2010/main" xmlns="" val="19612469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534400" cy="1143000"/>
          </a:xfrm>
        </p:spPr>
        <p:txBody>
          <a:bodyPr>
            <a:normAutofit fontScale="90000"/>
          </a:bodyPr>
          <a:lstStyle/>
          <a:p>
            <a:r>
              <a:rPr lang="en-US" dirty="0" smtClean="0">
                <a:solidFill>
                  <a:schemeClr val="accent1">
                    <a:lumMod val="75000"/>
                  </a:schemeClr>
                </a:solidFill>
              </a:rPr>
              <a:t>Functions/ Services of </a:t>
            </a:r>
            <a:r>
              <a:rPr lang="en-US" dirty="0">
                <a:solidFill>
                  <a:schemeClr val="accent1">
                    <a:lumMod val="75000"/>
                  </a:schemeClr>
                </a:solidFill>
              </a:rPr>
              <a:t>O</a:t>
            </a:r>
            <a:r>
              <a:rPr lang="en-US" dirty="0" smtClean="0">
                <a:solidFill>
                  <a:schemeClr val="accent1">
                    <a:lumMod val="75000"/>
                  </a:schemeClr>
                </a:solidFill>
              </a:rPr>
              <a:t>perating System</a:t>
            </a:r>
            <a:endParaRPr lang="en-US" dirty="0">
              <a:solidFill>
                <a:schemeClr val="accent1">
                  <a:lumMod val="75000"/>
                </a:schemeClr>
              </a:solidFill>
            </a:endParaRPr>
          </a:p>
        </p:txBody>
      </p:sp>
      <p:pic>
        <p:nvPicPr>
          <p:cNvPr id="6146" name="Picture 2"/>
          <p:cNvPicPr>
            <a:picLocks noGrp="1" noChangeAspect="1" noChangeArrowheads="1"/>
          </p:cNvPicPr>
          <p:nvPr>
            <p:ph idx="1"/>
          </p:nvPr>
        </p:nvPicPr>
        <p:blipFill>
          <a:blip r:embed="rId2">
            <a:extLst>
              <a:ext uri="{28A0092B-C50C-407E-A947-70E740481C1C}">
                <a14:useLocalDpi xmlns:a14="http://schemas.microsoft.com/office/drawing/2010/main" xmlns="" val="0"/>
              </a:ext>
            </a:extLst>
          </a:blip>
          <a:srcRect/>
          <a:stretch>
            <a:fillRect/>
          </a:stretch>
        </p:blipFill>
        <p:spPr bwMode="auto">
          <a:xfrm>
            <a:off x="914401" y="1371600"/>
            <a:ext cx="7086600" cy="501635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2" name="Slide Number Placeholder 11"/>
          <p:cNvSpPr>
            <a:spLocks noGrp="1"/>
          </p:cNvSpPr>
          <p:nvPr>
            <p:ph type="sldNum" sz="quarter" idx="12"/>
          </p:nvPr>
        </p:nvSpPr>
        <p:spPr/>
        <p:txBody>
          <a:bodyPr/>
          <a:lstStyle/>
          <a:p>
            <a:fld id="{BDA81EBD-E76A-4F41-A446-2C36F17D92D6}" type="slidenum">
              <a:rPr lang="en-US" smtClean="0"/>
              <a:pPr/>
              <a:t>9</a:t>
            </a:fld>
            <a:endParaRPr lang="en-US"/>
          </a:p>
        </p:txBody>
      </p:sp>
      <p:sp>
        <p:nvSpPr>
          <p:cNvPr id="6" name="Footer Placeholder 5"/>
          <p:cNvSpPr>
            <a:spLocks noGrp="1"/>
          </p:cNvSpPr>
          <p:nvPr>
            <p:ph type="ftr" sz="quarter" idx="11"/>
          </p:nvPr>
        </p:nvSpPr>
        <p:spPr/>
        <p:txBody>
          <a:bodyPr/>
          <a:lstStyle/>
          <a:p>
            <a:r>
              <a:rPr lang="en-US" smtClean="0"/>
              <a:t>Dr Rekha B Venkatapur</a:t>
            </a:r>
            <a:endParaRPr lang="en-US"/>
          </a:p>
        </p:txBody>
      </p:sp>
    </p:spTree>
    <p:extLst>
      <p:ext uri="{BB962C8B-B14F-4D97-AF65-F5344CB8AC3E}">
        <p14:creationId xmlns:p14="http://schemas.microsoft.com/office/powerpoint/2010/main" xmlns="" val="990838724"/>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spcBef>
                <a:spcPts val="0"/>
              </a:spcBef>
              <a:buFont typeface="Symbol"/>
              <a:buChar char=""/>
            </a:pPr>
            <a:r>
              <a:rPr lang="en-US" sz="2400" dirty="0">
                <a:solidFill>
                  <a:srgbClr val="000000"/>
                </a:solidFill>
                <a:latin typeface="Times New Roman"/>
                <a:ea typeface="Calibri"/>
              </a:rPr>
              <a:t>Can also used to rename directory </a:t>
            </a:r>
            <a:endParaRPr lang="en-US" sz="2400" dirty="0">
              <a:solidFill>
                <a:prstClr val="black"/>
              </a:solidFill>
              <a:latin typeface="Times New Roman"/>
              <a:ea typeface="Times New Roman"/>
            </a:endParaRPr>
          </a:p>
          <a:p>
            <a:pPr marL="114300" lvl="0" indent="0">
              <a:spcBef>
                <a:spcPts val="0"/>
              </a:spcBef>
              <a:buNone/>
            </a:pPr>
            <a:r>
              <a:rPr lang="en-US" sz="2400" b="1" dirty="0">
                <a:solidFill>
                  <a:srgbClr val="FF0000"/>
                </a:solidFill>
                <a:latin typeface="Times New Roman"/>
                <a:ea typeface="Calibri"/>
              </a:rPr>
              <a:t>$ mv rename </a:t>
            </a:r>
            <a:r>
              <a:rPr lang="en-US" sz="2400" b="1" dirty="0" err="1">
                <a:solidFill>
                  <a:srgbClr val="FF0000"/>
                </a:solidFill>
                <a:latin typeface="Times New Roman"/>
                <a:ea typeface="Calibri"/>
              </a:rPr>
              <a:t>newname</a:t>
            </a:r>
            <a:r>
              <a:rPr lang="en-US" sz="2400" b="1" dirty="0">
                <a:solidFill>
                  <a:srgbClr val="FF0000"/>
                </a:solidFill>
                <a:latin typeface="Times New Roman"/>
                <a:ea typeface="Calibri"/>
              </a:rPr>
              <a:t> </a:t>
            </a:r>
            <a:endParaRPr lang="en-US" sz="2400" dirty="0">
              <a:solidFill>
                <a:prstClr val="black"/>
              </a:solidFill>
              <a:latin typeface="Times New Roman"/>
              <a:ea typeface="Times New Roman"/>
            </a:endParaRPr>
          </a:p>
          <a:p>
            <a:pPr lvl="0">
              <a:spcBef>
                <a:spcPts val="0"/>
              </a:spcBef>
              <a:spcAft>
                <a:spcPts val="360"/>
              </a:spcAft>
              <a:buFont typeface="Symbol"/>
              <a:buChar char=""/>
            </a:pPr>
            <a:r>
              <a:rPr lang="en-US" sz="2400" dirty="0">
                <a:solidFill>
                  <a:srgbClr val="000000"/>
                </a:solidFill>
                <a:latin typeface="Times New Roman"/>
                <a:ea typeface="Calibri"/>
              </a:rPr>
              <a:t>mv replaces the filename in the existing directory entry with the new name. It doesn't create a copy of the file; it renames it </a:t>
            </a:r>
            <a:endParaRPr lang="en-US" sz="2400" dirty="0">
              <a:solidFill>
                <a:prstClr val="black"/>
              </a:solidFill>
              <a:latin typeface="Times New Roman"/>
              <a:ea typeface="Times New Roman"/>
            </a:endParaRPr>
          </a:p>
          <a:p>
            <a:pPr lvl="0">
              <a:spcBef>
                <a:spcPts val="0"/>
              </a:spcBef>
              <a:spcAft>
                <a:spcPts val="360"/>
              </a:spcAft>
              <a:buFont typeface="Symbol"/>
              <a:buChar char=""/>
            </a:pPr>
            <a:r>
              <a:rPr lang="en-US" sz="2400" dirty="0">
                <a:solidFill>
                  <a:srgbClr val="000000"/>
                </a:solidFill>
                <a:latin typeface="Times New Roman"/>
                <a:ea typeface="Calibri"/>
              </a:rPr>
              <a:t>Group of files can be moved to a directory </a:t>
            </a:r>
            <a:endParaRPr lang="en-US" sz="2400" dirty="0">
              <a:solidFill>
                <a:prstClr val="black"/>
              </a:solidFill>
              <a:latin typeface="Times New Roman"/>
              <a:ea typeface="Times New Roman"/>
            </a:endParaRPr>
          </a:p>
          <a:p>
            <a:pPr lvl="0">
              <a:spcBef>
                <a:spcPts val="0"/>
              </a:spcBef>
              <a:buFont typeface="Symbol"/>
              <a:buChar char=""/>
            </a:pPr>
            <a:r>
              <a:rPr lang="en-US" sz="2400" dirty="0">
                <a:solidFill>
                  <a:srgbClr val="000000"/>
                </a:solidFill>
                <a:latin typeface="Times New Roman"/>
                <a:ea typeface="Calibri"/>
              </a:rPr>
              <a:t>mv chp1 chap2 chap3 </a:t>
            </a:r>
            <a:r>
              <a:rPr lang="en-US" sz="2400" b="1" dirty="0" err="1">
                <a:solidFill>
                  <a:srgbClr val="000000"/>
                </a:solidFill>
                <a:latin typeface="Times New Roman"/>
                <a:ea typeface="Calibri"/>
              </a:rPr>
              <a:t>unix</a:t>
            </a:r>
            <a:r>
              <a:rPr lang="en-US" sz="2400" b="1" dirty="0">
                <a:solidFill>
                  <a:srgbClr val="000000"/>
                </a:solidFill>
                <a:latin typeface="Times New Roman"/>
                <a:ea typeface="Calibri"/>
              </a:rPr>
              <a:t> </a:t>
            </a:r>
            <a:endParaRPr lang="en-US" sz="2400" dirty="0">
              <a:solidFill>
                <a:prstClr val="black"/>
              </a:solidFill>
              <a:latin typeface="Times New Roman"/>
              <a:ea typeface="Times New Roman"/>
            </a:endParaRPr>
          </a:p>
          <a:p>
            <a:endParaRPr lang="en-US" dirty="0"/>
          </a:p>
        </p:txBody>
      </p:sp>
      <p:sp>
        <p:nvSpPr>
          <p:cNvPr id="5" name="Slide Number Placeholder 4"/>
          <p:cNvSpPr>
            <a:spLocks noGrp="1"/>
          </p:cNvSpPr>
          <p:nvPr>
            <p:ph type="sldNum" sz="quarter" idx="12"/>
          </p:nvPr>
        </p:nvSpPr>
        <p:spPr/>
        <p:txBody>
          <a:bodyPr/>
          <a:lstStyle/>
          <a:p>
            <a:fld id="{BDA81EBD-E76A-4F41-A446-2C36F17D92D6}" type="slidenum">
              <a:rPr lang="en-US" smtClean="0"/>
              <a:pPr/>
              <a:t>90</a:t>
            </a:fld>
            <a:endParaRPr lang="en-US"/>
          </a:p>
        </p:txBody>
      </p:sp>
      <p:sp>
        <p:nvSpPr>
          <p:cNvPr id="6" name="Footer Placeholder 5"/>
          <p:cNvSpPr>
            <a:spLocks noGrp="1"/>
          </p:cNvSpPr>
          <p:nvPr>
            <p:ph type="ftr" sz="quarter" idx="11"/>
          </p:nvPr>
        </p:nvSpPr>
        <p:spPr/>
        <p:txBody>
          <a:bodyPr/>
          <a:lstStyle/>
          <a:p>
            <a:r>
              <a:rPr lang="en-US" smtClean="0"/>
              <a:t>Dr Rekha B Venkatapur</a:t>
            </a:r>
            <a:endParaRPr lang="en-US"/>
          </a:p>
        </p:txBody>
      </p:sp>
    </p:spTree>
    <p:extLst>
      <p:ext uri="{BB962C8B-B14F-4D97-AF65-F5344CB8AC3E}">
        <p14:creationId xmlns:p14="http://schemas.microsoft.com/office/powerpoint/2010/main" xmlns="" val="242947802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6200" y="28575"/>
            <a:ext cx="8839200" cy="6600825"/>
          </a:xfrm>
        </p:spPr>
        <p:txBody>
          <a:bodyPr>
            <a:noAutofit/>
          </a:bodyPr>
          <a:lstStyle/>
          <a:p>
            <a:pPr marL="0" marR="0">
              <a:spcBef>
                <a:spcPts val="0"/>
              </a:spcBef>
              <a:spcAft>
                <a:spcPts val="0"/>
              </a:spcAft>
            </a:pPr>
            <a:r>
              <a:rPr lang="en-US" sz="2800" b="1" dirty="0" err="1">
                <a:solidFill>
                  <a:srgbClr val="000000"/>
                </a:solidFill>
                <a:latin typeface="Times New Roman"/>
                <a:ea typeface="Calibri"/>
              </a:rPr>
              <a:t>wc</a:t>
            </a:r>
            <a:r>
              <a:rPr lang="en-US" sz="2800" b="1" dirty="0">
                <a:solidFill>
                  <a:srgbClr val="000000"/>
                </a:solidFill>
                <a:latin typeface="Times New Roman"/>
                <a:ea typeface="Calibri"/>
              </a:rPr>
              <a:t>: COUNTING LINES,WORDS AND CHARACTERS </a:t>
            </a:r>
            <a:endParaRPr lang="en-US" sz="2000" dirty="0">
              <a:latin typeface="Times New Roman"/>
              <a:ea typeface="Times New Roman"/>
            </a:endParaRPr>
          </a:p>
          <a:p>
            <a:pPr lvl="0">
              <a:spcBef>
                <a:spcPts val="0"/>
              </a:spcBef>
              <a:buFont typeface="Symbol"/>
              <a:buChar char=""/>
            </a:pPr>
            <a:r>
              <a:rPr lang="en-US" sz="2000" dirty="0" err="1">
                <a:solidFill>
                  <a:srgbClr val="000000"/>
                </a:solidFill>
                <a:latin typeface="Times New Roman"/>
                <a:ea typeface="Calibri"/>
              </a:rPr>
              <a:t>wc</a:t>
            </a:r>
            <a:r>
              <a:rPr lang="en-US" sz="2000" dirty="0">
                <a:solidFill>
                  <a:srgbClr val="000000"/>
                </a:solidFill>
                <a:latin typeface="Times New Roman"/>
                <a:ea typeface="Calibri"/>
              </a:rPr>
              <a:t> command performs Word counting including counting of lines and characters in a specified file. It takes one or more filename as arguments and displays a four columnar output. </a:t>
            </a:r>
            <a:endParaRPr lang="en-US" sz="2000" dirty="0">
              <a:latin typeface="Times New Roman"/>
              <a:ea typeface="Times New Roman"/>
            </a:endParaRPr>
          </a:p>
          <a:p>
            <a:pPr marL="114300" marR="0" indent="0">
              <a:spcBef>
                <a:spcPts val="0"/>
              </a:spcBef>
              <a:spcAft>
                <a:spcPts val="0"/>
              </a:spcAft>
              <a:buNone/>
            </a:pPr>
            <a:r>
              <a:rPr lang="en-US" sz="2000" b="1" dirty="0">
                <a:solidFill>
                  <a:srgbClr val="FF0000"/>
                </a:solidFill>
                <a:latin typeface="Times New Roman"/>
                <a:ea typeface="Calibri"/>
              </a:rPr>
              <a:t>$ </a:t>
            </a:r>
            <a:r>
              <a:rPr lang="en-US" sz="2000" b="1" dirty="0" err="1">
                <a:solidFill>
                  <a:srgbClr val="FF0000"/>
                </a:solidFill>
                <a:latin typeface="Times New Roman"/>
                <a:ea typeface="Calibri"/>
              </a:rPr>
              <a:t>wc</a:t>
            </a:r>
            <a:r>
              <a:rPr lang="en-US" sz="2000" b="1" dirty="0">
                <a:solidFill>
                  <a:srgbClr val="FF0000"/>
                </a:solidFill>
                <a:latin typeface="Times New Roman"/>
                <a:ea typeface="Calibri"/>
              </a:rPr>
              <a:t> </a:t>
            </a:r>
            <a:r>
              <a:rPr lang="en-US" sz="2000" b="1" dirty="0" err="1">
                <a:solidFill>
                  <a:srgbClr val="FF0000"/>
                </a:solidFill>
                <a:latin typeface="Times New Roman"/>
                <a:ea typeface="Calibri"/>
              </a:rPr>
              <a:t>ofile</a:t>
            </a:r>
            <a:r>
              <a:rPr lang="en-US" sz="2000" b="1" dirty="0">
                <a:solidFill>
                  <a:srgbClr val="FF0000"/>
                </a:solidFill>
                <a:latin typeface="Times New Roman"/>
                <a:ea typeface="Calibri"/>
              </a:rPr>
              <a:t> </a:t>
            </a:r>
            <a:endParaRPr lang="en-US" sz="2000" dirty="0">
              <a:latin typeface="Times New Roman"/>
              <a:ea typeface="Times New Roman"/>
            </a:endParaRPr>
          </a:p>
          <a:p>
            <a:pPr marL="114300" marR="0" indent="0">
              <a:spcBef>
                <a:spcPts val="0"/>
              </a:spcBef>
              <a:spcAft>
                <a:spcPts val="0"/>
              </a:spcAft>
              <a:buNone/>
            </a:pPr>
            <a:r>
              <a:rPr lang="en-US" sz="2000" b="1" dirty="0">
                <a:solidFill>
                  <a:srgbClr val="FF0000"/>
                </a:solidFill>
                <a:latin typeface="Times New Roman"/>
                <a:ea typeface="Calibri"/>
              </a:rPr>
              <a:t>4 20 97 </a:t>
            </a:r>
            <a:r>
              <a:rPr lang="en-US" sz="2000" b="1" dirty="0" err="1">
                <a:solidFill>
                  <a:srgbClr val="FF0000"/>
                </a:solidFill>
                <a:latin typeface="Times New Roman"/>
                <a:ea typeface="Calibri"/>
              </a:rPr>
              <a:t>ofile</a:t>
            </a:r>
            <a:r>
              <a:rPr lang="en-US" sz="2000" b="1" dirty="0">
                <a:solidFill>
                  <a:srgbClr val="FF0000"/>
                </a:solidFill>
                <a:latin typeface="Times New Roman"/>
                <a:ea typeface="Calibri"/>
              </a:rPr>
              <a:t> </a:t>
            </a:r>
            <a:endParaRPr lang="en-US" sz="2000" dirty="0">
              <a:latin typeface="Times New Roman"/>
              <a:ea typeface="Times New Roman"/>
            </a:endParaRPr>
          </a:p>
          <a:p>
            <a:pPr lvl="0">
              <a:spcBef>
                <a:spcPts val="0"/>
              </a:spcBef>
              <a:spcAft>
                <a:spcPts val="380"/>
              </a:spcAft>
              <a:buFont typeface="Symbol"/>
              <a:buChar char=""/>
            </a:pPr>
            <a:r>
              <a:rPr lang="en-US" sz="2000" dirty="0">
                <a:solidFill>
                  <a:srgbClr val="000000"/>
                </a:solidFill>
                <a:latin typeface="Times New Roman"/>
                <a:ea typeface="Calibri"/>
              </a:rPr>
              <a:t>Line: Any group of characters not containing a newline </a:t>
            </a:r>
            <a:endParaRPr lang="en-US" sz="2000" dirty="0">
              <a:latin typeface="Times New Roman"/>
              <a:ea typeface="Times New Roman"/>
            </a:endParaRPr>
          </a:p>
          <a:p>
            <a:pPr lvl="0">
              <a:spcBef>
                <a:spcPts val="0"/>
              </a:spcBef>
              <a:spcAft>
                <a:spcPts val="380"/>
              </a:spcAft>
              <a:buFont typeface="Symbol"/>
              <a:buChar char=""/>
            </a:pPr>
            <a:r>
              <a:rPr lang="en-US" sz="2000" dirty="0">
                <a:solidFill>
                  <a:srgbClr val="000000"/>
                </a:solidFill>
                <a:latin typeface="Times New Roman"/>
                <a:ea typeface="Calibri"/>
              </a:rPr>
              <a:t>Word: group of characters not containing a space, tab or newline </a:t>
            </a:r>
            <a:endParaRPr lang="en-US" sz="2000" dirty="0">
              <a:latin typeface="Times New Roman"/>
              <a:ea typeface="Times New Roman"/>
            </a:endParaRPr>
          </a:p>
          <a:p>
            <a:pPr lvl="0">
              <a:spcBef>
                <a:spcPts val="0"/>
              </a:spcBef>
              <a:buFont typeface="Symbol"/>
              <a:buChar char=""/>
            </a:pPr>
            <a:r>
              <a:rPr lang="en-US" sz="2000" dirty="0">
                <a:solidFill>
                  <a:srgbClr val="000000"/>
                </a:solidFill>
                <a:latin typeface="Times New Roman"/>
                <a:ea typeface="Calibri"/>
              </a:rPr>
              <a:t>Character: smallest unit of information, and includes a space, tab and newline </a:t>
            </a:r>
            <a:endParaRPr lang="en-US" sz="2000" dirty="0">
              <a:latin typeface="Times New Roman"/>
              <a:ea typeface="Times New Roman"/>
            </a:endParaRPr>
          </a:p>
          <a:p>
            <a:pPr lvl="0">
              <a:spcBef>
                <a:spcPts val="0"/>
              </a:spcBef>
              <a:buFont typeface="Symbol"/>
              <a:buChar char=""/>
            </a:pPr>
            <a:r>
              <a:rPr lang="en-US" sz="2000" b="1" dirty="0" err="1">
                <a:solidFill>
                  <a:srgbClr val="000000"/>
                </a:solidFill>
                <a:latin typeface="Times New Roman"/>
                <a:ea typeface="Calibri"/>
              </a:rPr>
              <a:t>wc</a:t>
            </a:r>
            <a:r>
              <a:rPr lang="en-US" sz="2000" b="1" dirty="0">
                <a:solidFill>
                  <a:srgbClr val="000000"/>
                </a:solidFill>
                <a:latin typeface="Times New Roman"/>
                <a:ea typeface="Calibri"/>
              </a:rPr>
              <a:t> </a:t>
            </a:r>
            <a:r>
              <a:rPr lang="en-US" sz="2000" dirty="0">
                <a:solidFill>
                  <a:srgbClr val="000000"/>
                </a:solidFill>
                <a:latin typeface="Times New Roman"/>
                <a:ea typeface="Calibri"/>
              </a:rPr>
              <a:t>offers 3 options to make a specific count. –l option counts only number of lines, - w and –c options count words and characters, respectively. </a:t>
            </a:r>
            <a:endParaRPr lang="en-US" sz="2000" dirty="0">
              <a:latin typeface="Times New Roman"/>
              <a:ea typeface="Times New Roman"/>
            </a:endParaRPr>
          </a:p>
          <a:p>
            <a:pPr marL="114300" marR="0" indent="0">
              <a:spcBef>
                <a:spcPts val="0"/>
              </a:spcBef>
              <a:spcAft>
                <a:spcPts val="0"/>
              </a:spcAft>
              <a:buNone/>
            </a:pPr>
            <a:r>
              <a:rPr lang="en-US" sz="2000" b="1" dirty="0">
                <a:solidFill>
                  <a:srgbClr val="FF0000"/>
                </a:solidFill>
                <a:latin typeface="Times New Roman"/>
                <a:ea typeface="Calibri"/>
              </a:rPr>
              <a:t>$ </a:t>
            </a:r>
            <a:r>
              <a:rPr lang="en-US" sz="2000" b="1" dirty="0" err="1">
                <a:solidFill>
                  <a:srgbClr val="FF0000"/>
                </a:solidFill>
                <a:latin typeface="Times New Roman"/>
                <a:ea typeface="Calibri"/>
              </a:rPr>
              <a:t>wc</a:t>
            </a:r>
            <a:r>
              <a:rPr lang="en-US" sz="2000" b="1" dirty="0">
                <a:solidFill>
                  <a:srgbClr val="FF0000"/>
                </a:solidFill>
                <a:latin typeface="Times New Roman"/>
                <a:ea typeface="Calibri"/>
              </a:rPr>
              <a:t> -l </a:t>
            </a:r>
            <a:r>
              <a:rPr lang="en-US" sz="2000" b="1" dirty="0" err="1">
                <a:solidFill>
                  <a:srgbClr val="FF0000"/>
                </a:solidFill>
                <a:latin typeface="Times New Roman"/>
                <a:ea typeface="Calibri"/>
              </a:rPr>
              <a:t>ofile</a:t>
            </a:r>
            <a:endParaRPr lang="en-US" sz="2000" dirty="0">
              <a:latin typeface="Times New Roman"/>
              <a:ea typeface="Times New Roman"/>
            </a:endParaRPr>
          </a:p>
          <a:p>
            <a:pPr marL="114300" marR="0" indent="0">
              <a:spcBef>
                <a:spcPts val="0"/>
              </a:spcBef>
              <a:spcAft>
                <a:spcPts val="0"/>
              </a:spcAft>
              <a:buNone/>
            </a:pPr>
            <a:r>
              <a:rPr lang="en-US" sz="2000" b="1" dirty="0">
                <a:solidFill>
                  <a:srgbClr val="FF0000"/>
                </a:solidFill>
                <a:latin typeface="Times New Roman"/>
                <a:ea typeface="Calibri"/>
              </a:rPr>
              <a:t> 4 </a:t>
            </a:r>
            <a:r>
              <a:rPr lang="en-US" sz="2000" b="1" dirty="0" err="1">
                <a:solidFill>
                  <a:srgbClr val="FF0000"/>
                </a:solidFill>
                <a:latin typeface="Times New Roman"/>
                <a:ea typeface="Calibri"/>
              </a:rPr>
              <a:t>ofile</a:t>
            </a:r>
            <a:endParaRPr lang="en-US" sz="2000" dirty="0">
              <a:latin typeface="Times New Roman"/>
              <a:ea typeface="Times New Roman"/>
            </a:endParaRPr>
          </a:p>
          <a:p>
            <a:pPr marL="114300" marR="0" indent="0">
              <a:spcBef>
                <a:spcPts val="0"/>
              </a:spcBef>
              <a:spcAft>
                <a:spcPts val="0"/>
              </a:spcAft>
              <a:buNone/>
            </a:pPr>
            <a:r>
              <a:rPr lang="en-US" sz="2000" b="1" dirty="0">
                <a:solidFill>
                  <a:srgbClr val="FF0000"/>
                </a:solidFill>
                <a:latin typeface="Times New Roman"/>
                <a:ea typeface="Calibri"/>
              </a:rPr>
              <a:t> $ </a:t>
            </a:r>
            <a:r>
              <a:rPr lang="en-US" sz="2000" b="1" dirty="0" err="1">
                <a:solidFill>
                  <a:srgbClr val="FF0000"/>
                </a:solidFill>
                <a:latin typeface="Times New Roman"/>
                <a:ea typeface="Calibri"/>
              </a:rPr>
              <a:t>wc</a:t>
            </a:r>
            <a:r>
              <a:rPr lang="en-US" sz="2000" b="1" dirty="0">
                <a:solidFill>
                  <a:srgbClr val="FF0000"/>
                </a:solidFill>
                <a:latin typeface="Times New Roman"/>
                <a:ea typeface="Calibri"/>
              </a:rPr>
              <a:t> -w </a:t>
            </a:r>
            <a:r>
              <a:rPr lang="en-US" sz="2000" b="1" dirty="0" err="1">
                <a:solidFill>
                  <a:srgbClr val="FF0000"/>
                </a:solidFill>
                <a:latin typeface="Times New Roman"/>
                <a:ea typeface="Calibri"/>
              </a:rPr>
              <a:t>ofile</a:t>
            </a:r>
            <a:r>
              <a:rPr lang="en-US" sz="2000" b="1" dirty="0">
                <a:solidFill>
                  <a:srgbClr val="FF0000"/>
                </a:solidFill>
                <a:latin typeface="Times New Roman"/>
                <a:ea typeface="Calibri"/>
              </a:rPr>
              <a:t> </a:t>
            </a:r>
            <a:endParaRPr lang="en-US" sz="2000" dirty="0">
              <a:latin typeface="Times New Roman"/>
              <a:ea typeface="Times New Roman"/>
            </a:endParaRPr>
          </a:p>
          <a:p>
            <a:pPr marL="114300" marR="0" indent="0">
              <a:spcBef>
                <a:spcPts val="0"/>
              </a:spcBef>
              <a:spcAft>
                <a:spcPts val="0"/>
              </a:spcAft>
              <a:buNone/>
            </a:pPr>
            <a:r>
              <a:rPr lang="en-US" sz="2000" b="1" dirty="0" smtClean="0">
                <a:solidFill>
                  <a:srgbClr val="FF0000"/>
                </a:solidFill>
                <a:latin typeface="Times New Roman"/>
                <a:ea typeface="Calibri"/>
              </a:rPr>
              <a:t> 20 </a:t>
            </a:r>
            <a:r>
              <a:rPr lang="en-US" sz="2000" b="1" dirty="0" err="1">
                <a:solidFill>
                  <a:srgbClr val="FF0000"/>
                </a:solidFill>
                <a:latin typeface="Times New Roman"/>
                <a:ea typeface="Calibri"/>
              </a:rPr>
              <a:t>ofile</a:t>
            </a:r>
            <a:r>
              <a:rPr lang="en-US" sz="2000" b="1" dirty="0">
                <a:solidFill>
                  <a:srgbClr val="FF0000"/>
                </a:solidFill>
                <a:latin typeface="Times New Roman"/>
                <a:ea typeface="Calibri"/>
              </a:rPr>
              <a:t> </a:t>
            </a:r>
            <a:endParaRPr lang="en-US" sz="2000" dirty="0">
              <a:latin typeface="Times New Roman"/>
              <a:ea typeface="Times New Roman"/>
            </a:endParaRPr>
          </a:p>
          <a:p>
            <a:pPr lvl="0">
              <a:spcBef>
                <a:spcPts val="0"/>
              </a:spcBef>
              <a:buFont typeface="Symbol"/>
              <a:buChar char=""/>
            </a:pPr>
            <a:r>
              <a:rPr lang="en-US" sz="2000" dirty="0">
                <a:solidFill>
                  <a:srgbClr val="000000"/>
                </a:solidFill>
                <a:latin typeface="Times New Roman"/>
                <a:ea typeface="Calibri"/>
              </a:rPr>
              <a:t>Multiple filenames, </a:t>
            </a:r>
            <a:r>
              <a:rPr lang="en-US" sz="2000" b="1" dirty="0" err="1">
                <a:solidFill>
                  <a:srgbClr val="000000"/>
                </a:solidFill>
                <a:latin typeface="Times New Roman"/>
                <a:ea typeface="Calibri"/>
              </a:rPr>
              <a:t>wc</a:t>
            </a:r>
            <a:r>
              <a:rPr lang="en-US" sz="2000" b="1" dirty="0">
                <a:solidFill>
                  <a:srgbClr val="000000"/>
                </a:solidFill>
                <a:latin typeface="Times New Roman"/>
                <a:ea typeface="Calibri"/>
              </a:rPr>
              <a:t> </a:t>
            </a:r>
            <a:r>
              <a:rPr lang="en-US" sz="2000" dirty="0">
                <a:solidFill>
                  <a:srgbClr val="000000"/>
                </a:solidFill>
                <a:latin typeface="Times New Roman"/>
                <a:ea typeface="Calibri"/>
              </a:rPr>
              <a:t>produces a line for each file, as well as a total count. </a:t>
            </a:r>
            <a:endParaRPr lang="en-US" sz="2000" dirty="0">
              <a:latin typeface="Times New Roman"/>
              <a:ea typeface="Times New Roman"/>
            </a:endParaRPr>
          </a:p>
          <a:p>
            <a:pPr marL="114300" marR="0" indent="0">
              <a:spcBef>
                <a:spcPts val="0"/>
              </a:spcBef>
              <a:spcAft>
                <a:spcPts val="0"/>
              </a:spcAft>
              <a:buNone/>
            </a:pPr>
            <a:r>
              <a:rPr lang="en-US" sz="2000" b="1" dirty="0">
                <a:solidFill>
                  <a:srgbClr val="FF0000"/>
                </a:solidFill>
                <a:latin typeface="Times New Roman"/>
                <a:ea typeface="Calibri"/>
              </a:rPr>
              <a:t>$ </a:t>
            </a:r>
            <a:r>
              <a:rPr lang="en-US" sz="2000" b="1" dirty="0" err="1">
                <a:solidFill>
                  <a:srgbClr val="FF0000"/>
                </a:solidFill>
                <a:latin typeface="Times New Roman"/>
                <a:ea typeface="Calibri"/>
              </a:rPr>
              <a:t>wc</a:t>
            </a:r>
            <a:r>
              <a:rPr lang="en-US" sz="2000" b="1" dirty="0">
                <a:solidFill>
                  <a:srgbClr val="FF0000"/>
                </a:solidFill>
                <a:latin typeface="Times New Roman"/>
                <a:ea typeface="Calibri"/>
              </a:rPr>
              <a:t> -c </a:t>
            </a:r>
            <a:r>
              <a:rPr lang="en-US" sz="2000" b="1" dirty="0" err="1">
                <a:solidFill>
                  <a:srgbClr val="FF0000"/>
                </a:solidFill>
                <a:latin typeface="Times New Roman"/>
                <a:ea typeface="Calibri"/>
              </a:rPr>
              <a:t>ofile</a:t>
            </a:r>
            <a:r>
              <a:rPr lang="en-US" sz="2000" b="1" dirty="0">
                <a:solidFill>
                  <a:srgbClr val="FF0000"/>
                </a:solidFill>
                <a:latin typeface="Times New Roman"/>
                <a:ea typeface="Calibri"/>
              </a:rPr>
              <a:t> file </a:t>
            </a:r>
            <a:endParaRPr lang="en-US" sz="2000" dirty="0">
              <a:latin typeface="Times New Roman"/>
              <a:ea typeface="Times New Roman"/>
            </a:endParaRPr>
          </a:p>
          <a:p>
            <a:pPr marL="0" marR="0" indent="0">
              <a:spcBef>
                <a:spcPts val="0"/>
              </a:spcBef>
              <a:spcAft>
                <a:spcPts val="0"/>
              </a:spcAft>
              <a:buNone/>
            </a:pPr>
            <a:r>
              <a:rPr lang="en-US" sz="2000" b="1" dirty="0" smtClean="0">
                <a:solidFill>
                  <a:srgbClr val="FF0000"/>
                </a:solidFill>
                <a:latin typeface="Times New Roman"/>
                <a:ea typeface="Calibri"/>
              </a:rPr>
              <a:t>     97 </a:t>
            </a:r>
            <a:r>
              <a:rPr lang="en-US" sz="2000" b="1" dirty="0" err="1">
                <a:solidFill>
                  <a:srgbClr val="FF0000"/>
                </a:solidFill>
                <a:latin typeface="Times New Roman"/>
                <a:ea typeface="Calibri"/>
              </a:rPr>
              <a:t>ofile</a:t>
            </a:r>
            <a:r>
              <a:rPr lang="en-US" sz="2000" b="1" dirty="0">
                <a:solidFill>
                  <a:srgbClr val="FF0000"/>
                </a:solidFill>
                <a:latin typeface="Times New Roman"/>
                <a:ea typeface="Calibri"/>
              </a:rPr>
              <a:t> </a:t>
            </a:r>
            <a:endParaRPr lang="en-US" sz="2000" dirty="0">
              <a:latin typeface="Times New Roman"/>
              <a:ea typeface="Times New Roman"/>
            </a:endParaRPr>
          </a:p>
          <a:p>
            <a:pPr marL="0" marR="0" indent="0">
              <a:spcBef>
                <a:spcPts val="0"/>
              </a:spcBef>
              <a:spcAft>
                <a:spcPts val="0"/>
              </a:spcAft>
              <a:buNone/>
            </a:pPr>
            <a:r>
              <a:rPr lang="en-US" sz="2000" b="1" dirty="0" smtClean="0">
                <a:solidFill>
                  <a:srgbClr val="FF0000"/>
                </a:solidFill>
                <a:latin typeface="Times New Roman"/>
                <a:ea typeface="Calibri"/>
              </a:rPr>
              <a:t>     15 </a:t>
            </a:r>
            <a:r>
              <a:rPr lang="en-US" sz="2000" b="1" dirty="0">
                <a:solidFill>
                  <a:srgbClr val="FF0000"/>
                </a:solidFill>
                <a:latin typeface="Times New Roman"/>
                <a:ea typeface="Calibri"/>
              </a:rPr>
              <a:t>file </a:t>
            </a:r>
            <a:endParaRPr lang="en-US" sz="2000" dirty="0">
              <a:latin typeface="Times New Roman"/>
              <a:ea typeface="Times New Roman"/>
            </a:endParaRPr>
          </a:p>
          <a:p>
            <a:pPr marL="0" marR="0" indent="0">
              <a:spcBef>
                <a:spcPts val="0"/>
              </a:spcBef>
              <a:spcAft>
                <a:spcPts val="0"/>
              </a:spcAft>
              <a:buNone/>
            </a:pPr>
            <a:r>
              <a:rPr lang="en-US" sz="2000" b="1" dirty="0" smtClean="0">
                <a:solidFill>
                  <a:srgbClr val="FF0000"/>
                </a:solidFill>
                <a:latin typeface="Times New Roman"/>
                <a:ea typeface="Calibri"/>
              </a:rPr>
              <a:t>      112 </a:t>
            </a:r>
            <a:r>
              <a:rPr lang="en-US" sz="2000" b="1" dirty="0">
                <a:solidFill>
                  <a:srgbClr val="FF0000"/>
                </a:solidFill>
                <a:latin typeface="Times New Roman"/>
                <a:ea typeface="Calibri"/>
              </a:rPr>
              <a:t>total</a:t>
            </a:r>
            <a:endParaRPr lang="en-US" sz="2000" dirty="0">
              <a:latin typeface="Times New Roman"/>
              <a:ea typeface="Times New Roman"/>
            </a:endParaRPr>
          </a:p>
          <a:p>
            <a:endParaRPr lang="en-US" sz="2000" dirty="0"/>
          </a:p>
        </p:txBody>
      </p:sp>
      <p:sp>
        <p:nvSpPr>
          <p:cNvPr id="5" name="Slide Number Placeholder 4"/>
          <p:cNvSpPr>
            <a:spLocks noGrp="1"/>
          </p:cNvSpPr>
          <p:nvPr>
            <p:ph type="sldNum" sz="quarter" idx="12"/>
          </p:nvPr>
        </p:nvSpPr>
        <p:spPr/>
        <p:txBody>
          <a:bodyPr/>
          <a:lstStyle/>
          <a:p>
            <a:fld id="{BDA81EBD-E76A-4F41-A446-2C36F17D92D6}" type="slidenum">
              <a:rPr lang="en-US" smtClean="0"/>
              <a:pPr/>
              <a:t>91</a:t>
            </a:fld>
            <a:endParaRPr lang="en-US"/>
          </a:p>
        </p:txBody>
      </p:sp>
      <p:sp>
        <p:nvSpPr>
          <p:cNvPr id="6" name="Footer Placeholder 5"/>
          <p:cNvSpPr>
            <a:spLocks noGrp="1"/>
          </p:cNvSpPr>
          <p:nvPr>
            <p:ph type="ftr" sz="quarter" idx="11"/>
          </p:nvPr>
        </p:nvSpPr>
        <p:spPr/>
        <p:txBody>
          <a:bodyPr/>
          <a:lstStyle/>
          <a:p>
            <a:r>
              <a:rPr lang="en-US" smtClean="0"/>
              <a:t>Dr Rekha B Venkatapur</a:t>
            </a:r>
            <a:endParaRPr lang="en-US"/>
          </a:p>
        </p:txBody>
      </p:sp>
    </p:spTree>
    <p:extLst>
      <p:ext uri="{BB962C8B-B14F-4D97-AF65-F5344CB8AC3E}">
        <p14:creationId xmlns:p14="http://schemas.microsoft.com/office/powerpoint/2010/main" xmlns="" val="264764139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0"/>
            <a:ext cx="8382000" cy="7239000"/>
          </a:xfrm>
        </p:spPr>
        <p:txBody>
          <a:bodyPr>
            <a:noAutofit/>
          </a:bodyPr>
          <a:lstStyle/>
          <a:p>
            <a:pPr marL="0" marR="0">
              <a:spcBef>
                <a:spcPts val="0"/>
              </a:spcBef>
              <a:spcAft>
                <a:spcPts val="0"/>
              </a:spcAft>
            </a:pPr>
            <a:r>
              <a:rPr lang="en-US" b="1" dirty="0">
                <a:solidFill>
                  <a:srgbClr val="000000"/>
                </a:solidFill>
                <a:latin typeface="Times New Roman"/>
                <a:ea typeface="Calibri"/>
              </a:rPr>
              <a:t>od: DISPLAYING DATA IN OCTAL </a:t>
            </a:r>
            <a:endParaRPr lang="en-US" sz="2800" dirty="0">
              <a:latin typeface="Times New Roman"/>
              <a:ea typeface="Times New Roman"/>
            </a:endParaRPr>
          </a:p>
          <a:p>
            <a:pPr lvl="0">
              <a:spcBef>
                <a:spcPts val="0"/>
              </a:spcBef>
              <a:buFont typeface="Symbol"/>
              <a:buChar char=""/>
            </a:pPr>
            <a:r>
              <a:rPr lang="en-US" sz="2800" b="1" dirty="0">
                <a:solidFill>
                  <a:srgbClr val="000000"/>
                </a:solidFill>
                <a:latin typeface="Times New Roman"/>
                <a:ea typeface="Calibri"/>
              </a:rPr>
              <a:t>od </a:t>
            </a:r>
            <a:r>
              <a:rPr lang="en-US" sz="2800" dirty="0">
                <a:solidFill>
                  <a:srgbClr val="000000"/>
                </a:solidFill>
                <a:latin typeface="Times New Roman"/>
                <a:ea typeface="Calibri"/>
              </a:rPr>
              <a:t>command displays the contents of executable files in a </a:t>
            </a:r>
            <a:r>
              <a:rPr lang="en-US" sz="2800" b="1" dirty="0">
                <a:solidFill>
                  <a:srgbClr val="000000"/>
                </a:solidFill>
                <a:latin typeface="Times New Roman"/>
                <a:ea typeface="Calibri"/>
              </a:rPr>
              <a:t>ASCII octal value. </a:t>
            </a:r>
            <a:endParaRPr lang="en-US" sz="2800" dirty="0">
              <a:latin typeface="Times New Roman"/>
              <a:ea typeface="Times New Roman"/>
            </a:endParaRPr>
          </a:p>
          <a:p>
            <a:pPr marL="0" marR="0" indent="0">
              <a:spcBef>
                <a:spcPts val="0"/>
              </a:spcBef>
              <a:spcAft>
                <a:spcPts val="0"/>
              </a:spcAft>
              <a:buNone/>
            </a:pPr>
            <a:r>
              <a:rPr lang="en-US" sz="2800" b="1" dirty="0">
                <a:solidFill>
                  <a:srgbClr val="FF0000"/>
                </a:solidFill>
                <a:latin typeface="Times New Roman"/>
                <a:ea typeface="Calibri"/>
              </a:rPr>
              <a:t>$ more </a:t>
            </a:r>
            <a:r>
              <a:rPr lang="en-US" sz="2800" b="1" dirty="0" err="1">
                <a:solidFill>
                  <a:srgbClr val="FF0000"/>
                </a:solidFill>
                <a:latin typeface="Times New Roman"/>
                <a:ea typeface="Calibri"/>
              </a:rPr>
              <a:t>ofile</a:t>
            </a:r>
            <a:r>
              <a:rPr lang="en-US" sz="2800" b="1" dirty="0">
                <a:solidFill>
                  <a:srgbClr val="FF0000"/>
                </a:solidFill>
                <a:latin typeface="Times New Roman"/>
                <a:ea typeface="Calibri"/>
              </a:rPr>
              <a:t> </a:t>
            </a:r>
            <a:endParaRPr lang="en-US" sz="2800" dirty="0">
              <a:latin typeface="Times New Roman"/>
              <a:ea typeface="Times New Roman"/>
            </a:endParaRPr>
          </a:p>
          <a:p>
            <a:pPr marL="0" marR="0" indent="0">
              <a:spcBef>
                <a:spcPts val="0"/>
              </a:spcBef>
              <a:spcAft>
                <a:spcPts val="0"/>
              </a:spcAft>
              <a:buNone/>
            </a:pPr>
            <a:r>
              <a:rPr lang="en-US" sz="2800" b="1" dirty="0">
                <a:solidFill>
                  <a:srgbClr val="FF0000"/>
                </a:solidFill>
                <a:latin typeface="Times New Roman"/>
                <a:ea typeface="Calibri"/>
              </a:rPr>
              <a:t>this file is an example for od command </a:t>
            </a:r>
            <a:endParaRPr lang="en-US" sz="2800" dirty="0">
              <a:latin typeface="Times New Roman"/>
              <a:ea typeface="Times New Roman"/>
            </a:endParaRPr>
          </a:p>
          <a:p>
            <a:pPr marL="0" marR="0" indent="0">
              <a:spcBef>
                <a:spcPts val="0"/>
              </a:spcBef>
              <a:spcAft>
                <a:spcPts val="0"/>
              </a:spcAft>
              <a:buNone/>
            </a:pPr>
            <a:r>
              <a:rPr lang="en-US" sz="2800" b="1" dirty="0">
                <a:solidFill>
                  <a:srgbClr val="FF0000"/>
                </a:solidFill>
                <a:latin typeface="Times New Roman"/>
                <a:ea typeface="Calibri"/>
              </a:rPr>
              <a:t>^d used as an interrupt key </a:t>
            </a:r>
            <a:endParaRPr lang="en-US" sz="2800" dirty="0">
              <a:latin typeface="Times New Roman"/>
              <a:ea typeface="Times New Roman"/>
            </a:endParaRPr>
          </a:p>
          <a:p>
            <a:pPr lvl="0">
              <a:spcBef>
                <a:spcPts val="0"/>
              </a:spcBef>
              <a:spcAft>
                <a:spcPts val="380"/>
              </a:spcAft>
              <a:buFont typeface="Symbol"/>
              <a:buChar char=""/>
            </a:pPr>
            <a:r>
              <a:rPr lang="en-US" sz="2800" dirty="0">
                <a:solidFill>
                  <a:srgbClr val="000000"/>
                </a:solidFill>
                <a:latin typeface="Times New Roman"/>
                <a:ea typeface="Calibri"/>
              </a:rPr>
              <a:t>-b option displays this value for each character separately. </a:t>
            </a:r>
            <a:endParaRPr lang="en-US" sz="2800" dirty="0">
              <a:latin typeface="Times New Roman"/>
              <a:ea typeface="Times New Roman"/>
            </a:endParaRPr>
          </a:p>
          <a:p>
            <a:pPr lvl="0">
              <a:spcBef>
                <a:spcPts val="0"/>
              </a:spcBef>
              <a:buFont typeface="Symbol"/>
              <a:buChar char=""/>
            </a:pPr>
            <a:r>
              <a:rPr lang="en-US" sz="2800" dirty="0">
                <a:solidFill>
                  <a:srgbClr val="000000"/>
                </a:solidFill>
                <a:latin typeface="Times New Roman"/>
                <a:ea typeface="Calibri"/>
              </a:rPr>
              <a:t>Each line displays 16 bytes of data in octal, preceded by the </a:t>
            </a:r>
            <a:r>
              <a:rPr lang="en-US" sz="2800" b="1" dirty="0">
                <a:solidFill>
                  <a:srgbClr val="000000"/>
                </a:solidFill>
                <a:latin typeface="Times New Roman"/>
                <a:ea typeface="Calibri"/>
              </a:rPr>
              <a:t>offset in the file of the first byte in the line. </a:t>
            </a:r>
            <a:endParaRPr lang="en-US" sz="2800" dirty="0">
              <a:latin typeface="Times New Roman"/>
              <a:ea typeface="Times New Roman"/>
            </a:endParaRPr>
          </a:p>
          <a:p>
            <a:pPr marL="0" marR="0" indent="0">
              <a:spcBef>
                <a:spcPts val="0"/>
              </a:spcBef>
              <a:spcAft>
                <a:spcPts val="0"/>
              </a:spcAft>
              <a:buNone/>
            </a:pPr>
            <a:r>
              <a:rPr lang="en-US" sz="2400" b="1" dirty="0">
                <a:solidFill>
                  <a:srgbClr val="FF0000"/>
                </a:solidFill>
                <a:latin typeface="Times New Roman"/>
                <a:ea typeface="Calibri"/>
              </a:rPr>
              <a:t>$ od –b file </a:t>
            </a:r>
            <a:endParaRPr lang="en-US" sz="2400" dirty="0">
              <a:latin typeface="Times New Roman"/>
              <a:ea typeface="Times New Roman"/>
            </a:endParaRPr>
          </a:p>
          <a:p>
            <a:pPr marL="0" marR="0" indent="0">
              <a:spcBef>
                <a:spcPts val="0"/>
              </a:spcBef>
              <a:spcAft>
                <a:spcPts val="0"/>
              </a:spcAft>
              <a:buNone/>
            </a:pPr>
            <a:r>
              <a:rPr lang="en-US" sz="2400" dirty="0">
                <a:solidFill>
                  <a:srgbClr val="FF0000"/>
                </a:solidFill>
                <a:latin typeface="Times New Roman"/>
                <a:ea typeface="Calibri"/>
              </a:rPr>
              <a:t>0000000 164 150 151 163 040 146 151 154 145 040 151 163 040 141 156 040 0000020 145 170 141 155 160 154 145 040 146 157 162 040 157 144 040 143 0000040 157 155 155 141 156 144 012 136 144 040 165 163 145 144 040 141 0000060 163 040 141 156 040 151 156 164 145 162 162 165 160 164 040 153 0000100 145 171</a:t>
            </a:r>
            <a:endParaRPr lang="en-US" sz="2400" dirty="0">
              <a:latin typeface="Times New Roman"/>
              <a:ea typeface="Times New Roman"/>
            </a:endParaRPr>
          </a:p>
          <a:p>
            <a:endParaRPr lang="en-US" sz="2800" dirty="0"/>
          </a:p>
        </p:txBody>
      </p:sp>
      <p:sp>
        <p:nvSpPr>
          <p:cNvPr id="5" name="Slide Number Placeholder 4"/>
          <p:cNvSpPr>
            <a:spLocks noGrp="1"/>
          </p:cNvSpPr>
          <p:nvPr>
            <p:ph type="sldNum" sz="quarter" idx="12"/>
          </p:nvPr>
        </p:nvSpPr>
        <p:spPr/>
        <p:txBody>
          <a:bodyPr/>
          <a:lstStyle/>
          <a:p>
            <a:fld id="{BDA81EBD-E76A-4F41-A446-2C36F17D92D6}" type="slidenum">
              <a:rPr lang="en-US" smtClean="0"/>
              <a:pPr/>
              <a:t>92</a:t>
            </a:fld>
            <a:endParaRPr lang="en-US"/>
          </a:p>
        </p:txBody>
      </p:sp>
      <p:sp>
        <p:nvSpPr>
          <p:cNvPr id="6" name="Footer Placeholder 5"/>
          <p:cNvSpPr>
            <a:spLocks noGrp="1"/>
          </p:cNvSpPr>
          <p:nvPr>
            <p:ph type="ftr" sz="quarter" idx="11"/>
          </p:nvPr>
        </p:nvSpPr>
        <p:spPr/>
        <p:txBody>
          <a:bodyPr/>
          <a:lstStyle/>
          <a:p>
            <a:r>
              <a:rPr lang="en-US" smtClean="0"/>
              <a:t>Dr Rekha B Venkatapur</a:t>
            </a:r>
            <a:endParaRPr lang="en-US"/>
          </a:p>
        </p:txBody>
      </p:sp>
    </p:spTree>
    <p:extLst>
      <p:ext uri="{BB962C8B-B14F-4D97-AF65-F5344CB8AC3E}">
        <p14:creationId xmlns:p14="http://schemas.microsoft.com/office/powerpoint/2010/main" xmlns="" val="410097855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0"/>
            <a:ext cx="8686800" cy="6781800"/>
          </a:xfrm>
        </p:spPr>
        <p:txBody>
          <a:bodyPr>
            <a:noAutofit/>
          </a:bodyPr>
          <a:lstStyle/>
          <a:p>
            <a:pPr>
              <a:spcBef>
                <a:spcPts val="0"/>
              </a:spcBef>
              <a:spcAft>
                <a:spcPts val="360"/>
              </a:spcAft>
            </a:pPr>
            <a:r>
              <a:rPr lang="en-US" sz="2400" dirty="0" smtClean="0">
                <a:solidFill>
                  <a:srgbClr val="000000"/>
                </a:solidFill>
                <a:latin typeface="Symbol"/>
                <a:ea typeface="Calibri"/>
                <a:cs typeface="Symbol"/>
              </a:rPr>
              <a:t> </a:t>
            </a:r>
            <a:r>
              <a:rPr lang="en-US" sz="2400" b="1" dirty="0">
                <a:solidFill>
                  <a:srgbClr val="000000"/>
                </a:solidFill>
                <a:latin typeface="Times New Roman"/>
                <a:ea typeface="Calibri"/>
              </a:rPr>
              <a:t>-c character option </a:t>
            </a:r>
            <a:endParaRPr lang="en-US" sz="2400" dirty="0">
              <a:latin typeface="Times New Roman"/>
              <a:ea typeface="Times New Roman"/>
            </a:endParaRPr>
          </a:p>
          <a:p>
            <a:pPr lvl="0">
              <a:spcBef>
                <a:spcPts val="0"/>
              </a:spcBef>
              <a:buFont typeface="Symbol"/>
              <a:buChar char=""/>
            </a:pPr>
            <a:r>
              <a:rPr lang="en-US" sz="2400" dirty="0">
                <a:solidFill>
                  <a:srgbClr val="000000"/>
                </a:solidFill>
                <a:latin typeface="Times New Roman"/>
                <a:ea typeface="Calibri"/>
              </a:rPr>
              <a:t>Now it shows the printable characters and its corresponding ASCII octal representation </a:t>
            </a:r>
            <a:endParaRPr lang="en-US" sz="2400" dirty="0">
              <a:latin typeface="Times New Roman"/>
              <a:ea typeface="Times New Roman"/>
            </a:endParaRPr>
          </a:p>
          <a:p>
            <a:pPr marL="228600" marR="0">
              <a:spcBef>
                <a:spcPts val="0"/>
              </a:spcBef>
              <a:spcAft>
                <a:spcPts val="0"/>
              </a:spcAft>
            </a:pPr>
            <a:r>
              <a:rPr lang="en-US" sz="2400" b="1" dirty="0">
                <a:solidFill>
                  <a:srgbClr val="FF0000"/>
                </a:solidFill>
                <a:latin typeface="Times New Roman"/>
                <a:ea typeface="Calibri"/>
              </a:rPr>
              <a:t>$ od –</a:t>
            </a:r>
            <a:r>
              <a:rPr lang="en-US" sz="2400" b="1" dirty="0" err="1">
                <a:solidFill>
                  <a:srgbClr val="FF0000"/>
                </a:solidFill>
                <a:latin typeface="Times New Roman"/>
                <a:ea typeface="Calibri"/>
              </a:rPr>
              <a:t>bc</a:t>
            </a:r>
            <a:r>
              <a:rPr lang="en-US" sz="2400" b="1" dirty="0">
                <a:solidFill>
                  <a:srgbClr val="FF0000"/>
                </a:solidFill>
                <a:latin typeface="Times New Roman"/>
                <a:ea typeface="Calibri"/>
              </a:rPr>
              <a:t> file </a:t>
            </a:r>
            <a:endParaRPr lang="en-US" sz="2400" b="1" dirty="0" smtClean="0">
              <a:solidFill>
                <a:srgbClr val="FF0000"/>
              </a:solidFill>
              <a:latin typeface="Times New Roman"/>
              <a:ea typeface="Calibri"/>
            </a:endParaRPr>
          </a:p>
          <a:p>
            <a:pPr marL="228600" marR="0">
              <a:spcBef>
                <a:spcPts val="0"/>
              </a:spcBef>
              <a:spcAft>
                <a:spcPts val="0"/>
              </a:spcAft>
            </a:pPr>
            <a:endParaRPr lang="en-US" sz="2400" dirty="0">
              <a:latin typeface="Times New Roman"/>
              <a:ea typeface="Times New Roman"/>
            </a:endParaRPr>
          </a:p>
          <a:p>
            <a:pPr lvl="0">
              <a:spcBef>
                <a:spcPts val="0"/>
              </a:spcBef>
              <a:spcAft>
                <a:spcPts val="380"/>
              </a:spcAft>
              <a:buFont typeface="Symbol"/>
              <a:buChar char=""/>
            </a:pPr>
            <a:endParaRPr lang="en-US" sz="2400" dirty="0" smtClean="0">
              <a:solidFill>
                <a:srgbClr val="000000"/>
              </a:solidFill>
              <a:latin typeface="Times New Roman"/>
              <a:ea typeface="Calibri"/>
            </a:endParaRPr>
          </a:p>
          <a:p>
            <a:pPr lvl="0">
              <a:spcBef>
                <a:spcPts val="0"/>
              </a:spcBef>
              <a:spcAft>
                <a:spcPts val="380"/>
              </a:spcAft>
              <a:buFont typeface="Symbol"/>
              <a:buChar char=""/>
            </a:pPr>
            <a:endParaRPr lang="en-US" sz="2400" dirty="0">
              <a:solidFill>
                <a:srgbClr val="000000"/>
              </a:solidFill>
              <a:latin typeface="Times New Roman"/>
              <a:ea typeface="Calibri"/>
            </a:endParaRPr>
          </a:p>
          <a:p>
            <a:pPr lvl="0">
              <a:spcBef>
                <a:spcPts val="0"/>
              </a:spcBef>
              <a:spcAft>
                <a:spcPts val="380"/>
              </a:spcAft>
              <a:buFont typeface="Symbol"/>
              <a:buChar char=""/>
            </a:pPr>
            <a:endParaRPr lang="en-US" sz="2400" dirty="0" smtClean="0">
              <a:solidFill>
                <a:srgbClr val="000000"/>
              </a:solidFill>
              <a:latin typeface="Times New Roman"/>
              <a:ea typeface="Calibri"/>
            </a:endParaRPr>
          </a:p>
          <a:p>
            <a:pPr lvl="0">
              <a:spcBef>
                <a:spcPts val="0"/>
              </a:spcBef>
              <a:spcAft>
                <a:spcPts val="380"/>
              </a:spcAft>
              <a:buFont typeface="Symbol"/>
              <a:buChar char=""/>
            </a:pPr>
            <a:endParaRPr lang="en-US" sz="2400" dirty="0">
              <a:solidFill>
                <a:srgbClr val="000000"/>
              </a:solidFill>
              <a:latin typeface="Times New Roman"/>
              <a:ea typeface="Calibri"/>
            </a:endParaRPr>
          </a:p>
          <a:p>
            <a:pPr lvl="0">
              <a:spcBef>
                <a:spcPts val="0"/>
              </a:spcBef>
              <a:spcAft>
                <a:spcPts val="380"/>
              </a:spcAft>
              <a:buFont typeface="Symbol"/>
              <a:buChar char=""/>
            </a:pPr>
            <a:endParaRPr lang="en-US" sz="2000" dirty="0" smtClean="0">
              <a:solidFill>
                <a:srgbClr val="000000"/>
              </a:solidFill>
              <a:latin typeface="Times New Roman"/>
              <a:ea typeface="Calibri"/>
            </a:endParaRPr>
          </a:p>
          <a:p>
            <a:pPr lvl="0">
              <a:spcBef>
                <a:spcPts val="0"/>
              </a:spcBef>
              <a:spcAft>
                <a:spcPts val="380"/>
              </a:spcAft>
              <a:buFont typeface="Symbol"/>
              <a:buChar char=""/>
            </a:pPr>
            <a:endParaRPr lang="en-US" sz="2000" dirty="0">
              <a:solidFill>
                <a:srgbClr val="000000"/>
              </a:solidFill>
              <a:latin typeface="Times New Roman"/>
              <a:ea typeface="Calibri"/>
            </a:endParaRPr>
          </a:p>
          <a:p>
            <a:pPr lvl="0">
              <a:spcBef>
                <a:spcPts val="0"/>
              </a:spcBef>
              <a:spcAft>
                <a:spcPts val="380"/>
              </a:spcAft>
              <a:buFont typeface="Symbol"/>
              <a:buChar char=""/>
            </a:pPr>
            <a:endParaRPr lang="en-US" sz="2000" dirty="0" smtClean="0">
              <a:solidFill>
                <a:srgbClr val="000000"/>
              </a:solidFill>
              <a:latin typeface="Times New Roman"/>
              <a:ea typeface="Calibri"/>
            </a:endParaRPr>
          </a:p>
          <a:p>
            <a:pPr lvl="0">
              <a:spcBef>
                <a:spcPts val="0"/>
              </a:spcBef>
              <a:spcAft>
                <a:spcPts val="380"/>
              </a:spcAft>
              <a:buFont typeface="Symbol"/>
              <a:buChar char=""/>
            </a:pPr>
            <a:r>
              <a:rPr lang="en-US" sz="2000" dirty="0" smtClean="0">
                <a:solidFill>
                  <a:srgbClr val="000000"/>
                </a:solidFill>
                <a:latin typeface="Times New Roman"/>
                <a:ea typeface="Calibri"/>
              </a:rPr>
              <a:t>Some </a:t>
            </a:r>
            <a:r>
              <a:rPr lang="en-US" sz="2000" dirty="0">
                <a:solidFill>
                  <a:srgbClr val="000000"/>
                </a:solidFill>
                <a:latin typeface="Times New Roman"/>
                <a:ea typeface="Calibri"/>
              </a:rPr>
              <a:t>of the representation:</a:t>
            </a:r>
            <a:endParaRPr lang="en-US" sz="2000" dirty="0">
              <a:latin typeface="Times New Roman"/>
              <a:ea typeface="Times New Roman"/>
            </a:endParaRPr>
          </a:p>
          <a:p>
            <a:pPr lvl="0">
              <a:spcBef>
                <a:spcPts val="0"/>
              </a:spcBef>
              <a:spcAft>
                <a:spcPts val="380"/>
              </a:spcAft>
              <a:buFont typeface="Symbol"/>
              <a:buChar char=""/>
            </a:pPr>
            <a:r>
              <a:rPr lang="en-US" sz="2000" dirty="0">
                <a:solidFill>
                  <a:srgbClr val="000000"/>
                </a:solidFill>
                <a:latin typeface="Times New Roman"/>
                <a:ea typeface="Calibri"/>
              </a:rPr>
              <a:t>The tab character, [ctrl-i], is shown as \t and the octal </a:t>
            </a:r>
            <a:r>
              <a:rPr lang="en-US" sz="2000" dirty="0" err="1">
                <a:solidFill>
                  <a:srgbClr val="000000"/>
                </a:solidFill>
                <a:latin typeface="Times New Roman"/>
                <a:ea typeface="Calibri"/>
              </a:rPr>
              <a:t>vlaue</a:t>
            </a:r>
            <a:r>
              <a:rPr lang="en-US" sz="2000" dirty="0">
                <a:solidFill>
                  <a:srgbClr val="000000"/>
                </a:solidFill>
                <a:latin typeface="Times New Roman"/>
                <a:ea typeface="Calibri"/>
              </a:rPr>
              <a:t> 011 </a:t>
            </a:r>
            <a:endParaRPr lang="en-US" sz="2000" dirty="0">
              <a:latin typeface="Times New Roman"/>
              <a:ea typeface="Times New Roman"/>
            </a:endParaRPr>
          </a:p>
          <a:p>
            <a:pPr lvl="0">
              <a:spcBef>
                <a:spcPts val="0"/>
              </a:spcBef>
              <a:spcAft>
                <a:spcPts val="380"/>
              </a:spcAft>
              <a:buFont typeface="Symbol"/>
              <a:buChar char=""/>
            </a:pPr>
            <a:r>
              <a:rPr lang="en-US" sz="2000" dirty="0">
                <a:solidFill>
                  <a:srgbClr val="000000"/>
                </a:solidFill>
                <a:latin typeface="Times New Roman"/>
                <a:ea typeface="Calibri"/>
              </a:rPr>
              <a:t>The bell character , [ctrl-g] is shown as 007, some system show it as \a </a:t>
            </a:r>
            <a:endParaRPr lang="en-US" sz="2000" dirty="0">
              <a:latin typeface="Times New Roman"/>
              <a:ea typeface="Times New Roman"/>
            </a:endParaRPr>
          </a:p>
          <a:p>
            <a:pPr lvl="0">
              <a:spcBef>
                <a:spcPts val="0"/>
              </a:spcBef>
              <a:spcAft>
                <a:spcPts val="380"/>
              </a:spcAft>
              <a:buFont typeface="Symbol"/>
              <a:buChar char=""/>
            </a:pPr>
            <a:r>
              <a:rPr lang="en-US" sz="2000" dirty="0">
                <a:solidFill>
                  <a:srgbClr val="000000"/>
                </a:solidFill>
                <a:latin typeface="Times New Roman"/>
                <a:ea typeface="Calibri"/>
              </a:rPr>
              <a:t>The form feed character,[ctrl-l], is shown as \f and 014 </a:t>
            </a:r>
            <a:endParaRPr lang="en-US" sz="2000" dirty="0">
              <a:latin typeface="Times New Roman"/>
              <a:ea typeface="Times New Roman"/>
            </a:endParaRPr>
          </a:p>
          <a:p>
            <a:pPr lvl="0">
              <a:spcBef>
                <a:spcPts val="0"/>
              </a:spcBef>
              <a:spcAft>
                <a:spcPts val="380"/>
              </a:spcAft>
              <a:buFont typeface="Symbol"/>
              <a:buChar char=""/>
            </a:pPr>
            <a:r>
              <a:rPr lang="en-US" sz="2000" dirty="0">
                <a:solidFill>
                  <a:srgbClr val="000000"/>
                </a:solidFill>
                <a:latin typeface="Times New Roman"/>
                <a:ea typeface="Calibri"/>
              </a:rPr>
              <a:t>The LF character, [ctrl-j], is shown as \n and 012 </a:t>
            </a:r>
            <a:endParaRPr lang="en-US" sz="2000" dirty="0">
              <a:latin typeface="Times New Roman"/>
              <a:ea typeface="Times New Roman"/>
            </a:endParaRPr>
          </a:p>
          <a:p>
            <a:pPr lvl="0">
              <a:spcBef>
                <a:spcPts val="0"/>
              </a:spcBef>
              <a:buFont typeface="Symbol"/>
              <a:buChar char=""/>
            </a:pPr>
            <a:r>
              <a:rPr lang="en-US" sz="2000" dirty="0">
                <a:solidFill>
                  <a:srgbClr val="000000"/>
                </a:solidFill>
                <a:latin typeface="Times New Roman"/>
                <a:ea typeface="Calibri"/>
              </a:rPr>
              <a:t>od makes the newline </a:t>
            </a:r>
            <a:r>
              <a:rPr lang="en-US" sz="2400" dirty="0">
                <a:solidFill>
                  <a:srgbClr val="000000"/>
                </a:solidFill>
                <a:latin typeface="Times New Roman"/>
                <a:ea typeface="Calibri"/>
              </a:rPr>
              <a:t>character visible too.</a:t>
            </a:r>
            <a:endParaRPr lang="en-US" sz="2400" dirty="0">
              <a:latin typeface="Times New Roman"/>
              <a:ea typeface="Times New Roman"/>
            </a:endParaRPr>
          </a:p>
          <a:p>
            <a:pPr marL="0" marR="0" indent="0">
              <a:spcBef>
                <a:spcPts val="0"/>
              </a:spcBef>
              <a:spcAft>
                <a:spcPts val="0"/>
              </a:spcAft>
              <a:buNone/>
            </a:pPr>
            <a:endParaRPr lang="en-US" sz="2400" dirty="0">
              <a:latin typeface="Times New Roman"/>
              <a:ea typeface="Times New Roman"/>
            </a:endParaRPr>
          </a:p>
          <a:p>
            <a:endParaRPr lang="en-US" sz="2400" dirty="0"/>
          </a:p>
        </p:txBody>
      </p:sp>
      <p:sp>
        <p:nvSpPr>
          <p:cNvPr id="5" name="Slide Number Placeholder 4"/>
          <p:cNvSpPr>
            <a:spLocks noGrp="1"/>
          </p:cNvSpPr>
          <p:nvPr>
            <p:ph type="sldNum" sz="quarter" idx="12"/>
          </p:nvPr>
        </p:nvSpPr>
        <p:spPr/>
        <p:txBody>
          <a:bodyPr/>
          <a:lstStyle/>
          <a:p>
            <a:fld id="{BDA81EBD-E76A-4F41-A446-2C36F17D92D6}" type="slidenum">
              <a:rPr lang="en-US" smtClean="0"/>
              <a:pPr/>
              <a:t>93</a:t>
            </a:fld>
            <a:endParaRPr lang="en-US"/>
          </a:p>
        </p:txBody>
      </p:sp>
      <p:pic>
        <p:nvPicPr>
          <p:cNvPr id="6" name="Picture 5"/>
          <p:cNvPicPr/>
          <p:nvPr/>
        </p:nvPicPr>
        <p:blipFill>
          <a:blip r:embed="rId2">
            <a:extLst>
              <a:ext uri="{28A0092B-C50C-407E-A947-70E740481C1C}">
                <a14:useLocalDpi xmlns:a14="http://schemas.microsoft.com/office/drawing/2010/main" xmlns="" val="0"/>
              </a:ext>
            </a:extLst>
          </a:blip>
          <a:srcRect/>
          <a:stretch>
            <a:fillRect/>
          </a:stretch>
        </p:blipFill>
        <p:spPr bwMode="auto">
          <a:xfrm>
            <a:off x="838200" y="1676400"/>
            <a:ext cx="5181600" cy="2895600"/>
          </a:xfrm>
          <a:prstGeom prst="rect">
            <a:avLst/>
          </a:prstGeom>
          <a:noFill/>
          <a:ln>
            <a:noFill/>
          </a:ln>
        </p:spPr>
      </p:pic>
      <p:sp>
        <p:nvSpPr>
          <p:cNvPr id="7" name="Footer Placeholder 6"/>
          <p:cNvSpPr>
            <a:spLocks noGrp="1"/>
          </p:cNvSpPr>
          <p:nvPr>
            <p:ph type="ftr" sz="quarter" idx="11"/>
          </p:nvPr>
        </p:nvSpPr>
        <p:spPr/>
        <p:txBody>
          <a:bodyPr/>
          <a:lstStyle/>
          <a:p>
            <a:r>
              <a:rPr lang="en-US" smtClean="0"/>
              <a:t>Dr Rekha B Venkatapur</a:t>
            </a:r>
            <a:endParaRPr lang="en-US"/>
          </a:p>
        </p:txBody>
      </p:sp>
    </p:spTree>
    <p:extLst>
      <p:ext uri="{BB962C8B-B14F-4D97-AF65-F5344CB8AC3E}">
        <p14:creationId xmlns:p14="http://schemas.microsoft.com/office/powerpoint/2010/main" xmlns="" val="177588199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2218</TotalTime>
  <Words>6730</Words>
  <Application>Microsoft Office PowerPoint</Application>
  <PresentationFormat>On-screen Show (4:3)</PresentationFormat>
  <Paragraphs>893</Paragraphs>
  <Slides>93</Slides>
  <Notes>1</Notes>
  <HiddenSlides>0</HiddenSlides>
  <MMClips>0</MMClips>
  <ScaleCrop>false</ScaleCrop>
  <HeadingPairs>
    <vt:vector size="4" baseType="variant">
      <vt:variant>
        <vt:lpstr>Theme</vt:lpstr>
      </vt:variant>
      <vt:variant>
        <vt:i4>1</vt:i4>
      </vt:variant>
      <vt:variant>
        <vt:lpstr>Slide Titles</vt:lpstr>
      </vt:variant>
      <vt:variant>
        <vt:i4>93</vt:i4>
      </vt:variant>
    </vt:vector>
  </HeadingPairs>
  <TitlesOfParts>
    <vt:vector size="94" baseType="lpstr">
      <vt:lpstr>Office Theme</vt:lpstr>
      <vt:lpstr>K S Institute of Technology Department of Computer Science and Engineering</vt:lpstr>
      <vt:lpstr>Vision and Mission of Department </vt:lpstr>
      <vt:lpstr>UNIX PROGRAMMING(18CS56)</vt:lpstr>
      <vt:lpstr>Slide 4</vt:lpstr>
      <vt:lpstr>Syllabus:  Module 1 - Introduction</vt:lpstr>
      <vt:lpstr>What is Operating System?</vt:lpstr>
      <vt:lpstr>Operating System as Resource Manager.</vt:lpstr>
      <vt:lpstr>Operating System Structure</vt:lpstr>
      <vt:lpstr>Functions/ Services of Operating System</vt:lpstr>
      <vt:lpstr>Slide 10</vt:lpstr>
      <vt:lpstr>Slide 11</vt:lpstr>
      <vt:lpstr>Slide 12</vt:lpstr>
      <vt:lpstr>Slide 13</vt:lpstr>
      <vt:lpstr>Slide 14</vt:lpstr>
      <vt:lpstr>Slide 15</vt:lpstr>
      <vt:lpstr>THE UNIX OPERATING SYSTEM </vt:lpstr>
      <vt:lpstr> THE UNIX COMPONENT ARCHITECTURE </vt:lpstr>
      <vt:lpstr>Division of labor: Kernel and shell  </vt:lpstr>
      <vt:lpstr>Slide 19</vt:lpstr>
      <vt:lpstr>The Kernel </vt:lpstr>
      <vt:lpstr>The Shell  </vt:lpstr>
      <vt:lpstr>The file and process  </vt:lpstr>
      <vt:lpstr>The System Calls  </vt:lpstr>
      <vt:lpstr>Slide 24</vt:lpstr>
      <vt:lpstr>FEATURES OF UNIX </vt:lpstr>
      <vt:lpstr> A Multiuser System  </vt:lpstr>
      <vt:lpstr>Slide 27</vt:lpstr>
      <vt:lpstr> 2. A Multitasking System  </vt:lpstr>
      <vt:lpstr>3. The Building-block Approach  </vt:lpstr>
      <vt:lpstr>4. The UNIX Toolkit  </vt:lpstr>
      <vt:lpstr>5. Pattern Matching </vt:lpstr>
      <vt:lpstr>6. Programming Facility  </vt:lpstr>
      <vt:lpstr>7. Documentation </vt:lpstr>
      <vt:lpstr>Slide 34</vt:lpstr>
      <vt:lpstr>Unix Environment</vt:lpstr>
      <vt:lpstr> </vt:lpstr>
      <vt:lpstr>Slide 37</vt:lpstr>
      <vt:lpstr>UNIX File Structure</vt:lpstr>
      <vt:lpstr> POSIX AND THE SINGLE UNIX SPECIFICATION  </vt:lpstr>
      <vt:lpstr>Slide 40</vt:lpstr>
      <vt:lpstr>Command Structure </vt:lpstr>
      <vt:lpstr>Slide 42</vt:lpstr>
      <vt:lpstr>Command/ Filename Arguments</vt:lpstr>
      <vt:lpstr>Slide 44</vt:lpstr>
      <vt:lpstr> LOCATING COMMANDS  </vt:lpstr>
      <vt:lpstr>The PATH  </vt:lpstr>
      <vt:lpstr>Basic Commands (echo, printf, ls, who, date, passwd, cal) </vt:lpstr>
      <vt:lpstr>Escape sequence</vt:lpstr>
      <vt:lpstr>Slide 49</vt:lpstr>
      <vt:lpstr>printf command Cont…</vt:lpstr>
      <vt:lpstr>ls command</vt:lpstr>
      <vt:lpstr>who command </vt:lpstr>
      <vt:lpstr>date command: Displaying the system date</vt:lpstr>
      <vt:lpstr>passwd command- changing your password </vt:lpstr>
      <vt:lpstr>cal command – The calendar</vt:lpstr>
      <vt:lpstr>Combining Commands </vt:lpstr>
      <vt:lpstr>Root login</vt:lpstr>
      <vt:lpstr>Slide 58</vt:lpstr>
      <vt:lpstr> INTERNAL AND EXTERNAL COMMANDS  </vt:lpstr>
      <vt:lpstr>Slide 60</vt:lpstr>
      <vt:lpstr> MODULE – 1 Part 2  </vt:lpstr>
      <vt:lpstr>UNIX Files</vt:lpstr>
      <vt:lpstr>Basic File types / Categories </vt:lpstr>
      <vt:lpstr>Ordinary (Regular) File </vt:lpstr>
      <vt:lpstr>Directory File</vt:lpstr>
      <vt:lpstr>Device File</vt:lpstr>
      <vt:lpstr>Organization of files</vt:lpstr>
      <vt:lpstr>Standard Directories</vt:lpstr>
      <vt:lpstr>Parent Child relationship</vt:lpstr>
      <vt:lpstr>Hidden Files</vt:lpstr>
      <vt:lpstr>Home directory &amp; HOME Variable </vt:lpstr>
      <vt:lpstr>Reaching required Files</vt:lpstr>
      <vt:lpstr>PATH Variable (Environmental variable) </vt:lpstr>
      <vt:lpstr>Relative and Absolute Paths </vt:lpstr>
      <vt:lpstr>Slide 75</vt:lpstr>
      <vt:lpstr>Example </vt:lpstr>
      <vt:lpstr>Directory commands – pwd, cd, mkdir, rmdir commands.</vt:lpstr>
      <vt:lpstr>Slide 78</vt:lpstr>
      <vt:lpstr>Slide 79</vt:lpstr>
      <vt:lpstr>Slide 80</vt:lpstr>
      <vt:lpstr>The dot (.) and double dots (..) notations to represent present and parent directories and their usage in relative path names.</vt:lpstr>
      <vt:lpstr>Slide 82</vt:lpstr>
      <vt:lpstr>File related commands – cat, mv, rm, cp, wc and od commands.</vt:lpstr>
      <vt:lpstr>Slide 84</vt:lpstr>
      <vt:lpstr>Slide 85</vt:lpstr>
      <vt:lpstr>Slide 86</vt:lpstr>
      <vt:lpstr>Slide 87</vt:lpstr>
      <vt:lpstr>Slide 88</vt:lpstr>
      <vt:lpstr>Slide 89</vt:lpstr>
      <vt:lpstr>Slide 90</vt:lpstr>
      <vt:lpstr>Slide 91</vt:lpstr>
      <vt:lpstr>Slide 92</vt:lpstr>
      <vt:lpstr>Slide 93</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UNIX PROGRAMMING(18CS56)</dc:title>
  <dc:creator>User</dc:creator>
  <cp:lastModifiedBy>system administrator</cp:lastModifiedBy>
  <cp:revision>103</cp:revision>
  <dcterms:created xsi:type="dcterms:W3CDTF">2020-08-30T13:49:38Z</dcterms:created>
  <dcterms:modified xsi:type="dcterms:W3CDTF">2020-09-12T07:28:58Z</dcterms:modified>
</cp:coreProperties>
</file>